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35"/>
  </p:notesMasterIdLst>
  <p:sldIdLst>
    <p:sldId id="256" r:id="rId2"/>
    <p:sldId id="291" r:id="rId3"/>
    <p:sldId id="290" r:id="rId4"/>
    <p:sldId id="287" r:id="rId5"/>
    <p:sldId id="288" r:id="rId6"/>
    <p:sldId id="257" r:id="rId7"/>
    <p:sldId id="258" r:id="rId8"/>
    <p:sldId id="259"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1" r:id="rId28"/>
    <p:sldId id="282" r:id="rId29"/>
    <p:sldId id="283" r:id="rId30"/>
    <p:sldId id="284" r:id="rId31"/>
    <p:sldId id="285" r:id="rId32"/>
    <p:sldId id="286"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77" autoAdjust="0"/>
  </p:normalViewPr>
  <p:slideViewPr>
    <p:cSldViewPr snapToGrid="0">
      <p:cViewPr varScale="1">
        <p:scale>
          <a:sx n="57" d="100"/>
          <a:sy n="57" d="100"/>
        </p:scale>
        <p:origin x="10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94A89B-8BAA-45B0-B245-D48273E68E34}" type="datetimeFigureOut">
              <a:rPr lang="en-US" smtClean="0"/>
              <a:t>11/30/2023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2FA6D-6AD6-4B4E-943A-BCFB23A919B5}" type="slidenum">
              <a:rPr lang="en-US" smtClean="0"/>
              <a:t>‹#›</a:t>
            </a:fld>
            <a:endParaRPr lang="en-US"/>
          </a:p>
        </p:txBody>
      </p:sp>
    </p:spTree>
    <p:extLst>
      <p:ext uri="{BB962C8B-B14F-4D97-AF65-F5344CB8AC3E}">
        <p14:creationId xmlns:p14="http://schemas.microsoft.com/office/powerpoint/2010/main" val="113573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a:t>
            </a:fld>
            <a:endParaRPr lang="en-US"/>
          </a:p>
        </p:txBody>
      </p:sp>
    </p:spTree>
    <p:extLst>
      <p:ext uri="{BB962C8B-B14F-4D97-AF65-F5344CB8AC3E}">
        <p14:creationId xmlns:p14="http://schemas.microsoft.com/office/powerpoint/2010/main" val="2679245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11</a:t>
            </a:fld>
            <a:endParaRPr lang="en-US"/>
          </a:p>
        </p:txBody>
      </p:sp>
    </p:spTree>
    <p:extLst>
      <p:ext uri="{BB962C8B-B14F-4D97-AF65-F5344CB8AC3E}">
        <p14:creationId xmlns:p14="http://schemas.microsoft.com/office/powerpoint/2010/main" val="529135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12</a:t>
            </a:fld>
            <a:endParaRPr lang="en-US"/>
          </a:p>
        </p:txBody>
      </p:sp>
    </p:spTree>
    <p:extLst>
      <p:ext uri="{BB962C8B-B14F-4D97-AF65-F5344CB8AC3E}">
        <p14:creationId xmlns:p14="http://schemas.microsoft.com/office/powerpoint/2010/main" val="103545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13</a:t>
            </a:fld>
            <a:endParaRPr lang="en-US"/>
          </a:p>
        </p:txBody>
      </p:sp>
    </p:spTree>
    <p:extLst>
      <p:ext uri="{BB962C8B-B14F-4D97-AF65-F5344CB8AC3E}">
        <p14:creationId xmlns:p14="http://schemas.microsoft.com/office/powerpoint/2010/main" val="3363123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14</a:t>
            </a:fld>
            <a:endParaRPr lang="en-US"/>
          </a:p>
        </p:txBody>
      </p:sp>
    </p:spTree>
    <p:extLst>
      <p:ext uri="{BB962C8B-B14F-4D97-AF65-F5344CB8AC3E}">
        <p14:creationId xmlns:p14="http://schemas.microsoft.com/office/powerpoint/2010/main" val="3585540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15</a:t>
            </a:fld>
            <a:endParaRPr lang="en-US"/>
          </a:p>
        </p:txBody>
      </p:sp>
    </p:spTree>
    <p:extLst>
      <p:ext uri="{BB962C8B-B14F-4D97-AF65-F5344CB8AC3E}">
        <p14:creationId xmlns:p14="http://schemas.microsoft.com/office/powerpoint/2010/main" val="2773001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16</a:t>
            </a:fld>
            <a:endParaRPr lang="en-US"/>
          </a:p>
        </p:txBody>
      </p:sp>
    </p:spTree>
    <p:extLst>
      <p:ext uri="{BB962C8B-B14F-4D97-AF65-F5344CB8AC3E}">
        <p14:creationId xmlns:p14="http://schemas.microsoft.com/office/powerpoint/2010/main" val="2964031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17</a:t>
            </a:fld>
            <a:endParaRPr lang="en-US"/>
          </a:p>
        </p:txBody>
      </p:sp>
    </p:spTree>
    <p:extLst>
      <p:ext uri="{BB962C8B-B14F-4D97-AF65-F5344CB8AC3E}">
        <p14:creationId xmlns:p14="http://schemas.microsoft.com/office/powerpoint/2010/main" val="187640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18</a:t>
            </a:fld>
            <a:endParaRPr lang="en-US"/>
          </a:p>
        </p:txBody>
      </p:sp>
    </p:spTree>
    <p:extLst>
      <p:ext uri="{BB962C8B-B14F-4D97-AF65-F5344CB8AC3E}">
        <p14:creationId xmlns:p14="http://schemas.microsoft.com/office/powerpoint/2010/main" val="3234202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20</a:t>
            </a:fld>
            <a:endParaRPr lang="en-US"/>
          </a:p>
        </p:txBody>
      </p:sp>
    </p:spTree>
    <p:extLst>
      <p:ext uri="{BB962C8B-B14F-4D97-AF65-F5344CB8AC3E}">
        <p14:creationId xmlns:p14="http://schemas.microsoft.com/office/powerpoint/2010/main" val="3992005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21</a:t>
            </a:fld>
            <a:endParaRPr lang="en-US"/>
          </a:p>
        </p:txBody>
      </p:sp>
    </p:spTree>
    <p:extLst>
      <p:ext uri="{BB962C8B-B14F-4D97-AF65-F5344CB8AC3E}">
        <p14:creationId xmlns:p14="http://schemas.microsoft.com/office/powerpoint/2010/main" val="1541863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3</a:t>
            </a:fld>
            <a:endParaRPr lang="en-US"/>
          </a:p>
        </p:txBody>
      </p:sp>
    </p:spTree>
    <p:extLst>
      <p:ext uri="{BB962C8B-B14F-4D97-AF65-F5344CB8AC3E}">
        <p14:creationId xmlns:p14="http://schemas.microsoft.com/office/powerpoint/2010/main" val="2064925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22</a:t>
            </a:fld>
            <a:endParaRPr lang="en-US"/>
          </a:p>
        </p:txBody>
      </p:sp>
    </p:spTree>
    <p:extLst>
      <p:ext uri="{BB962C8B-B14F-4D97-AF65-F5344CB8AC3E}">
        <p14:creationId xmlns:p14="http://schemas.microsoft.com/office/powerpoint/2010/main" val="629640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23</a:t>
            </a:fld>
            <a:endParaRPr lang="en-US"/>
          </a:p>
        </p:txBody>
      </p:sp>
    </p:spTree>
    <p:extLst>
      <p:ext uri="{BB962C8B-B14F-4D97-AF65-F5344CB8AC3E}">
        <p14:creationId xmlns:p14="http://schemas.microsoft.com/office/powerpoint/2010/main" val="797570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24</a:t>
            </a:fld>
            <a:endParaRPr lang="en-US"/>
          </a:p>
        </p:txBody>
      </p:sp>
    </p:spTree>
    <p:extLst>
      <p:ext uri="{BB962C8B-B14F-4D97-AF65-F5344CB8AC3E}">
        <p14:creationId xmlns:p14="http://schemas.microsoft.com/office/powerpoint/2010/main" val="1838838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25</a:t>
            </a:fld>
            <a:endParaRPr lang="en-US"/>
          </a:p>
        </p:txBody>
      </p:sp>
    </p:spTree>
    <p:extLst>
      <p:ext uri="{BB962C8B-B14F-4D97-AF65-F5344CB8AC3E}">
        <p14:creationId xmlns:p14="http://schemas.microsoft.com/office/powerpoint/2010/main" val="4222379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26</a:t>
            </a:fld>
            <a:endParaRPr lang="en-US"/>
          </a:p>
        </p:txBody>
      </p:sp>
    </p:spTree>
    <p:extLst>
      <p:ext uri="{BB962C8B-B14F-4D97-AF65-F5344CB8AC3E}">
        <p14:creationId xmlns:p14="http://schemas.microsoft.com/office/powerpoint/2010/main" val="1303852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27</a:t>
            </a:fld>
            <a:endParaRPr lang="en-US"/>
          </a:p>
        </p:txBody>
      </p:sp>
    </p:spTree>
    <p:extLst>
      <p:ext uri="{BB962C8B-B14F-4D97-AF65-F5344CB8AC3E}">
        <p14:creationId xmlns:p14="http://schemas.microsoft.com/office/powerpoint/2010/main" val="2513630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28</a:t>
            </a:fld>
            <a:endParaRPr lang="en-US"/>
          </a:p>
        </p:txBody>
      </p:sp>
    </p:spTree>
    <p:extLst>
      <p:ext uri="{BB962C8B-B14F-4D97-AF65-F5344CB8AC3E}">
        <p14:creationId xmlns:p14="http://schemas.microsoft.com/office/powerpoint/2010/main" val="22935344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29</a:t>
            </a:fld>
            <a:endParaRPr lang="en-US"/>
          </a:p>
        </p:txBody>
      </p:sp>
    </p:spTree>
    <p:extLst>
      <p:ext uri="{BB962C8B-B14F-4D97-AF65-F5344CB8AC3E}">
        <p14:creationId xmlns:p14="http://schemas.microsoft.com/office/powerpoint/2010/main" val="2655405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30</a:t>
            </a:fld>
            <a:endParaRPr lang="en-US"/>
          </a:p>
        </p:txBody>
      </p:sp>
    </p:spTree>
    <p:extLst>
      <p:ext uri="{BB962C8B-B14F-4D97-AF65-F5344CB8AC3E}">
        <p14:creationId xmlns:p14="http://schemas.microsoft.com/office/powerpoint/2010/main" val="1489209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31</a:t>
            </a:fld>
            <a:endParaRPr lang="en-US"/>
          </a:p>
        </p:txBody>
      </p:sp>
    </p:spTree>
    <p:extLst>
      <p:ext uri="{BB962C8B-B14F-4D97-AF65-F5344CB8AC3E}">
        <p14:creationId xmlns:p14="http://schemas.microsoft.com/office/powerpoint/2010/main" val="178387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4</a:t>
            </a:fld>
            <a:endParaRPr lang="en-US"/>
          </a:p>
        </p:txBody>
      </p:sp>
    </p:spTree>
    <p:extLst>
      <p:ext uri="{BB962C8B-B14F-4D97-AF65-F5344CB8AC3E}">
        <p14:creationId xmlns:p14="http://schemas.microsoft.com/office/powerpoint/2010/main" val="41906878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32</a:t>
            </a:fld>
            <a:endParaRPr lang="en-US"/>
          </a:p>
        </p:txBody>
      </p:sp>
    </p:spTree>
    <p:extLst>
      <p:ext uri="{BB962C8B-B14F-4D97-AF65-F5344CB8AC3E}">
        <p14:creationId xmlns:p14="http://schemas.microsoft.com/office/powerpoint/2010/main" val="107098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5</a:t>
            </a:fld>
            <a:endParaRPr lang="en-US"/>
          </a:p>
        </p:txBody>
      </p:sp>
    </p:spTree>
    <p:extLst>
      <p:ext uri="{BB962C8B-B14F-4D97-AF65-F5344CB8AC3E}">
        <p14:creationId xmlns:p14="http://schemas.microsoft.com/office/powerpoint/2010/main" val="848970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6</a:t>
            </a:fld>
            <a:endParaRPr lang="en-US"/>
          </a:p>
        </p:txBody>
      </p:sp>
    </p:spTree>
    <p:extLst>
      <p:ext uri="{BB962C8B-B14F-4D97-AF65-F5344CB8AC3E}">
        <p14:creationId xmlns:p14="http://schemas.microsoft.com/office/powerpoint/2010/main" val="1550464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7</a:t>
            </a:fld>
            <a:endParaRPr lang="en-US"/>
          </a:p>
        </p:txBody>
      </p:sp>
    </p:spTree>
    <p:extLst>
      <p:ext uri="{BB962C8B-B14F-4D97-AF65-F5344CB8AC3E}">
        <p14:creationId xmlns:p14="http://schemas.microsoft.com/office/powerpoint/2010/main" val="3735450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8</a:t>
            </a:fld>
            <a:endParaRPr lang="en-US"/>
          </a:p>
        </p:txBody>
      </p:sp>
    </p:spTree>
    <p:extLst>
      <p:ext uri="{BB962C8B-B14F-4D97-AF65-F5344CB8AC3E}">
        <p14:creationId xmlns:p14="http://schemas.microsoft.com/office/powerpoint/2010/main" val="3289003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9</a:t>
            </a:fld>
            <a:endParaRPr lang="en-US"/>
          </a:p>
        </p:txBody>
      </p:sp>
    </p:spTree>
    <p:extLst>
      <p:ext uri="{BB962C8B-B14F-4D97-AF65-F5344CB8AC3E}">
        <p14:creationId xmlns:p14="http://schemas.microsoft.com/office/powerpoint/2010/main" val="3102214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A2FA6D-6AD6-4B4E-943A-BCFB23A919B5}" type="slidenum">
              <a:rPr lang="en-US" smtClean="0"/>
              <a:t>10</a:t>
            </a:fld>
            <a:endParaRPr lang="en-US"/>
          </a:p>
        </p:txBody>
      </p:sp>
    </p:spTree>
    <p:extLst>
      <p:ext uri="{BB962C8B-B14F-4D97-AF65-F5344CB8AC3E}">
        <p14:creationId xmlns:p14="http://schemas.microsoft.com/office/powerpoint/2010/main" val="1304477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11/30/2023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97441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44354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58361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1788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87456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547188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DAF61AA-5A98-4049-A93E-477E5505141A}" type="datetimeFigureOut">
              <a:rPr lang="en-US" smtClean="0"/>
              <a:pPr/>
              <a:t>11/30/2023</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19445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9792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44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832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951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AF61AA-5A98-4049-A93E-477E5505141A}"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418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AF61AA-5A98-4049-A93E-477E5505141A}"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7228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312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5148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DAF61AA-5A98-4049-A93E-477E5505141A}" type="datetimeFigureOut">
              <a:rPr lang="en-US" smtClean="0"/>
              <a:t>11/30/2023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2370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AF61AA-5A98-4049-A93E-477E5505141A}"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6777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AF61AA-5A98-4049-A93E-477E5505141A}" type="datetimeFigureOut">
              <a:rPr lang="en-US" smtClean="0"/>
              <a:pPr/>
              <a:t>11/30/2023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071016216"/>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mailto:akw@lanierfor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ED5BC4-437E-FB35-1354-D78F198C03C0}"/>
              </a:ext>
            </a:extLst>
          </p:cNvPr>
          <p:cNvPicPr>
            <a:picLocks noChangeAspect="1"/>
          </p:cNvPicPr>
          <p:nvPr/>
        </p:nvPicPr>
        <p:blipFill rotWithShape="1">
          <a:blip r:embed="rId3">
            <a:alphaModFix amt="70000"/>
          </a:blip>
          <a:srcRect t="24997" r="-1" b="-1"/>
          <a:stretch/>
        </p:blipFill>
        <p:spPr>
          <a:xfrm>
            <a:off x="0" y="64179"/>
            <a:ext cx="12188932" cy="6856614"/>
          </a:xfrm>
          <a:prstGeom prst="rect">
            <a:avLst/>
          </a:prstGeom>
        </p:spPr>
      </p:pic>
      <p:sp>
        <p:nvSpPr>
          <p:cNvPr id="2" name="Title 1">
            <a:extLst>
              <a:ext uri="{FF2B5EF4-FFF2-40B4-BE49-F238E27FC236}">
                <a16:creationId xmlns:a16="http://schemas.microsoft.com/office/drawing/2014/main" id="{4EB219A9-8ACB-C33C-AF13-7C9343CAF3C5}"/>
              </a:ext>
            </a:extLst>
          </p:cNvPr>
          <p:cNvSpPr>
            <a:spLocks noGrp="1"/>
          </p:cNvSpPr>
          <p:nvPr>
            <p:ph type="ctrTitle"/>
          </p:nvPr>
        </p:nvSpPr>
        <p:spPr>
          <a:xfrm>
            <a:off x="996275" y="744909"/>
            <a:ext cx="10190071" cy="3145855"/>
          </a:xfrm>
        </p:spPr>
        <p:txBody>
          <a:bodyPr anchor="b">
            <a:normAutofit/>
          </a:bodyPr>
          <a:lstStyle/>
          <a:p>
            <a:r>
              <a:rPr lang="en-US" sz="5400" dirty="0">
                <a:solidFill>
                  <a:srgbClr val="FFFFFF"/>
                </a:solidFill>
                <a:latin typeface="Times New Roman" panose="02020603050405020304" pitchFamily="18" charset="0"/>
                <a:cs typeface="Times New Roman" panose="02020603050405020304" pitchFamily="18" charset="0"/>
              </a:rPr>
              <a:t>THE CORPORATE TRANSPARENCY ACT</a:t>
            </a:r>
          </a:p>
        </p:txBody>
      </p:sp>
      <p:sp>
        <p:nvSpPr>
          <p:cNvPr id="3" name="Subtitle 2">
            <a:extLst>
              <a:ext uri="{FF2B5EF4-FFF2-40B4-BE49-F238E27FC236}">
                <a16:creationId xmlns:a16="http://schemas.microsoft.com/office/drawing/2014/main" id="{DEBD6E6C-D9AA-9B08-6710-B3903EBBBDB6}"/>
              </a:ext>
            </a:extLst>
          </p:cNvPr>
          <p:cNvSpPr>
            <a:spLocks noGrp="1"/>
          </p:cNvSpPr>
          <p:nvPr>
            <p:ph type="subTitle" idx="1"/>
          </p:nvPr>
        </p:nvSpPr>
        <p:spPr>
          <a:xfrm>
            <a:off x="1218708" y="4069780"/>
            <a:ext cx="9781327" cy="2056617"/>
          </a:xfrm>
        </p:spPr>
        <p:txBody>
          <a:bodyPr anchor="t">
            <a:normAutofit/>
          </a:bodyPr>
          <a:lstStyle/>
          <a:p>
            <a:r>
              <a:rPr lang="en-US" sz="2200" dirty="0">
                <a:solidFill>
                  <a:srgbClr val="FFFFFF"/>
                </a:solidFill>
                <a:latin typeface="Times New Roman" panose="02020603050405020304" pitchFamily="18" charset="0"/>
                <a:cs typeface="Times New Roman" panose="02020603050405020304" pitchFamily="18" charset="0"/>
              </a:rPr>
              <a:t>Adam Woelke</a:t>
            </a:r>
          </a:p>
          <a:p>
            <a:r>
              <a:rPr lang="en-US" sz="2200" dirty="0">
                <a:solidFill>
                  <a:srgbClr val="FFFFFF"/>
                </a:solidFill>
                <a:latin typeface="Times New Roman" panose="02020603050405020304" pitchFamily="18" charset="0"/>
                <a:cs typeface="Times New Roman" panose="02020603050405020304" pitchFamily="18" charset="0"/>
              </a:rPr>
              <a:t>Lanier Ford Shaver &amp; Payne, P.C.</a:t>
            </a:r>
          </a:p>
        </p:txBody>
      </p:sp>
    </p:spTree>
    <p:extLst>
      <p:ext uri="{BB962C8B-B14F-4D97-AF65-F5344CB8AC3E}">
        <p14:creationId xmlns:p14="http://schemas.microsoft.com/office/powerpoint/2010/main" val="3942869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7C8C1-4EFA-1F89-4C3C-764E0A3846C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Ownership Report</a:t>
            </a:r>
          </a:p>
        </p:txBody>
      </p:sp>
      <p:sp>
        <p:nvSpPr>
          <p:cNvPr id="3" name="Content Placeholder 2">
            <a:extLst>
              <a:ext uri="{FF2B5EF4-FFF2-40B4-BE49-F238E27FC236}">
                <a16:creationId xmlns:a16="http://schemas.microsoft.com/office/drawing/2014/main" id="{66F902B9-67BF-6523-3D6A-D5D50ADBC231}"/>
              </a:ext>
            </a:extLst>
          </p:cNvPr>
          <p:cNvSpPr>
            <a:spLocks noGrp="1"/>
          </p:cNvSpPr>
          <p:nvPr>
            <p:ph sz="half" idx="1"/>
          </p:nvPr>
        </p:nvSpPr>
        <p:spPr>
          <a:xfrm>
            <a:off x="1103312" y="2060575"/>
            <a:ext cx="4992688" cy="4195763"/>
          </a:xfrm>
        </p:spPr>
        <p:txBody>
          <a:bodyPr>
            <a:normAutofit lnSpcReduction="10000"/>
          </a:bodyPr>
          <a:lstStyle/>
          <a:p>
            <a:r>
              <a:rPr lang="en-US" dirty="0">
                <a:latin typeface="Times New Roman" panose="02020603050405020304" pitchFamily="18" charset="0"/>
                <a:cs typeface="Times New Roman" panose="02020603050405020304" pitchFamily="18" charset="0"/>
              </a:rPr>
              <a:t>Each Company must file a report that discloses, for each “beneficial owner”:</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Full legal name, </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Date of birth,</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Current residential street address,</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 unique identifying number (passport, drivers license), and</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An image of the document from which the unique identifying number was obtained. </a:t>
            </a:r>
          </a:p>
          <a:p>
            <a:endParaRPr lang="en-US" dirty="0"/>
          </a:p>
        </p:txBody>
      </p:sp>
      <p:sp>
        <p:nvSpPr>
          <p:cNvPr id="4" name="Content Placeholder 3">
            <a:extLst>
              <a:ext uri="{FF2B5EF4-FFF2-40B4-BE49-F238E27FC236}">
                <a16:creationId xmlns:a16="http://schemas.microsoft.com/office/drawing/2014/main" id="{66701E90-89F5-C4F0-3F04-207F58020E09}"/>
              </a:ext>
            </a:extLst>
          </p:cNvPr>
          <p:cNvSpPr>
            <a:spLocks noGrp="1"/>
          </p:cNvSpPr>
          <p:nvPr>
            <p:ph sz="half" idx="2"/>
          </p:nvPr>
        </p:nvSpPr>
        <p:spPr>
          <a:xfrm>
            <a:off x="6095999" y="2056092"/>
            <a:ext cx="4992687" cy="4200245"/>
          </a:xfrm>
        </p:spPr>
        <p:txBody>
          <a:bodyPr>
            <a:normAutofit lnSpcReduction="10000"/>
          </a:bodyPr>
          <a:lstStyle/>
          <a:p>
            <a:r>
              <a:rPr lang="en-US" dirty="0">
                <a:latin typeface="Times New Roman" panose="02020603050405020304" pitchFamily="18" charset="0"/>
                <a:cs typeface="Times New Roman" panose="02020603050405020304" pitchFamily="18" charset="0"/>
              </a:rPr>
              <a:t>The “unique identifying number” may be any of the following:</a:t>
            </a:r>
          </a:p>
          <a:p>
            <a:pPr marL="800100" lvl="1" indent="-342900">
              <a:buFont typeface="+mj-lt"/>
              <a:buAutoNum type="arabicParenR"/>
            </a:pPr>
            <a:r>
              <a:rPr lang="en-US" dirty="0">
                <a:latin typeface="Times New Roman" panose="02020603050405020304" pitchFamily="18" charset="0"/>
                <a:cs typeface="Times New Roman" panose="02020603050405020304" pitchFamily="18" charset="0"/>
              </a:rPr>
              <a:t>A non-expired passport issued to the individual by the United States government;</a:t>
            </a:r>
          </a:p>
          <a:p>
            <a:pPr marL="800100" lvl="1" indent="-342900">
              <a:buFont typeface="+mj-lt"/>
              <a:buAutoNum type="arabicParenR"/>
            </a:pPr>
            <a:r>
              <a:rPr lang="en-US" dirty="0">
                <a:latin typeface="Times New Roman" panose="02020603050405020304" pitchFamily="18" charset="0"/>
                <a:cs typeface="Times New Roman" panose="02020603050405020304" pitchFamily="18" charset="0"/>
              </a:rPr>
              <a:t>A non-expired identification document issued to the individual by a State, local government, or Indian tribe for the purpose of identifying the individual;</a:t>
            </a:r>
          </a:p>
          <a:p>
            <a:pPr marL="800100" lvl="1" indent="-342900">
              <a:buFont typeface="+mj-lt"/>
              <a:buAutoNum type="arabicParenR"/>
            </a:pPr>
            <a:r>
              <a:rPr lang="en-US" dirty="0">
                <a:latin typeface="Times New Roman" panose="02020603050405020304" pitchFamily="18" charset="0"/>
                <a:cs typeface="Times New Roman" panose="02020603050405020304" pitchFamily="18" charset="0"/>
              </a:rPr>
              <a:t>A non-expired driver’s license issued to the individual by a State; or</a:t>
            </a:r>
          </a:p>
          <a:p>
            <a:pPr marL="800100" lvl="1" indent="-342900">
              <a:buFont typeface="+mj-lt"/>
              <a:buAutoNum type="arabicParenR"/>
            </a:pPr>
            <a:r>
              <a:rPr lang="en-US" dirty="0">
                <a:latin typeface="Times New Roman" panose="02020603050405020304" pitchFamily="18" charset="0"/>
                <a:cs typeface="Times New Roman" panose="02020603050405020304" pitchFamily="18" charset="0"/>
              </a:rPr>
              <a:t>A non-expired passport issued by a foreign government to the individual, if the individual does not possess any of the documents described in paragraph (b)(1)(ii)(D)(1), (b)(1)(ii)(D)(2), or (b)(1)(ii)(D)(2) of this section. </a:t>
            </a:r>
          </a:p>
        </p:txBody>
      </p:sp>
    </p:spTree>
    <p:extLst>
      <p:ext uri="{BB962C8B-B14F-4D97-AF65-F5344CB8AC3E}">
        <p14:creationId xmlns:p14="http://schemas.microsoft.com/office/powerpoint/2010/main" val="403081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6088-6388-9618-1337-8A337EE7AB9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Determining a Beneficial Owner</a:t>
            </a:r>
          </a:p>
        </p:txBody>
      </p:sp>
      <p:sp>
        <p:nvSpPr>
          <p:cNvPr id="5" name="Content Placeholder 4">
            <a:extLst>
              <a:ext uri="{FF2B5EF4-FFF2-40B4-BE49-F238E27FC236}">
                <a16:creationId xmlns:a16="http://schemas.microsoft.com/office/drawing/2014/main" id="{E0BF8F92-0544-A1CE-68FE-F28B918F37C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Determining beneficial owners requires two steps:</a:t>
            </a:r>
          </a:p>
          <a:p>
            <a:pPr lvl="1"/>
            <a:r>
              <a:rPr lang="en-US" u="sng" dirty="0">
                <a:latin typeface="Times New Roman" panose="02020603050405020304" pitchFamily="18" charset="0"/>
                <a:cs typeface="Times New Roman" panose="02020603050405020304" pitchFamily="18" charset="0"/>
              </a:rPr>
              <a:t>First</a:t>
            </a:r>
            <a:r>
              <a:rPr lang="en-US" dirty="0">
                <a:latin typeface="Times New Roman" panose="02020603050405020304" pitchFamily="18" charset="0"/>
                <a:cs typeface="Times New Roman" panose="02020603050405020304" pitchFamily="18" charset="0"/>
              </a:rPr>
              <a:t>, identify each individual who controls at least </a:t>
            </a:r>
            <a:r>
              <a:rPr lang="en-US" u="sng" dirty="0">
                <a:latin typeface="Times New Roman" panose="02020603050405020304" pitchFamily="18" charset="0"/>
                <a:cs typeface="Times New Roman" panose="02020603050405020304" pitchFamily="18" charset="0"/>
              </a:rPr>
              <a:t>25 percent </a:t>
            </a:r>
            <a:r>
              <a:rPr lang="en-US" dirty="0">
                <a:latin typeface="Times New Roman" panose="02020603050405020304" pitchFamily="18" charset="0"/>
                <a:cs typeface="Times New Roman" panose="02020603050405020304" pitchFamily="18" charset="0"/>
              </a:rPr>
              <a:t>of the ownership interest of such reporting company. </a:t>
            </a:r>
          </a:p>
          <a:p>
            <a:pPr lvl="1"/>
            <a:r>
              <a:rPr lang="en-US" u="sng" dirty="0">
                <a:latin typeface="Times New Roman" panose="02020603050405020304" pitchFamily="18" charset="0"/>
                <a:cs typeface="Times New Roman" panose="02020603050405020304" pitchFamily="18" charset="0"/>
              </a:rPr>
              <a:t>Second</a:t>
            </a:r>
            <a:r>
              <a:rPr lang="en-US" dirty="0">
                <a:latin typeface="Times New Roman" panose="02020603050405020304" pitchFamily="18" charset="0"/>
                <a:cs typeface="Times New Roman" panose="02020603050405020304" pitchFamily="18" charset="0"/>
              </a:rPr>
              <a:t>, identify each individual who exercises </a:t>
            </a:r>
            <a:r>
              <a:rPr lang="en-US" u="sng" dirty="0">
                <a:latin typeface="Times New Roman" panose="02020603050405020304" pitchFamily="18" charset="0"/>
                <a:cs typeface="Times New Roman" panose="02020603050405020304" pitchFamily="18" charset="0"/>
              </a:rPr>
              <a:t>substantial control </a:t>
            </a:r>
            <a:r>
              <a:rPr lang="en-US" dirty="0">
                <a:latin typeface="Times New Roman" panose="02020603050405020304" pitchFamily="18" charset="0"/>
                <a:cs typeface="Times New Roman" panose="02020603050405020304" pitchFamily="18" charset="0"/>
              </a:rPr>
              <a:t>over the reporting company. </a:t>
            </a:r>
          </a:p>
          <a:p>
            <a:r>
              <a:rPr lang="en-US" dirty="0">
                <a:latin typeface="Times New Roman" panose="02020603050405020304" pitchFamily="18" charset="0"/>
                <a:cs typeface="Times New Roman" panose="02020603050405020304" pitchFamily="18" charset="0"/>
              </a:rPr>
              <a:t>Note: there is no cap on the number of beneficial owners that must be identified. </a:t>
            </a:r>
          </a:p>
        </p:txBody>
      </p:sp>
    </p:spTree>
    <p:extLst>
      <p:ext uri="{BB962C8B-B14F-4D97-AF65-F5344CB8AC3E}">
        <p14:creationId xmlns:p14="http://schemas.microsoft.com/office/powerpoint/2010/main" val="255303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8270E-49D6-7559-4DDB-DE87AF2D4D6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CTA – Beneficial Owner</a:t>
            </a:r>
          </a:p>
        </p:txBody>
      </p:sp>
      <p:sp>
        <p:nvSpPr>
          <p:cNvPr id="3" name="Content Placeholder 2">
            <a:extLst>
              <a:ext uri="{FF2B5EF4-FFF2-40B4-BE49-F238E27FC236}">
                <a16:creationId xmlns:a16="http://schemas.microsoft.com/office/drawing/2014/main" id="{B104674E-0CEA-5208-CD62-0F72D584A011}"/>
              </a:ext>
            </a:extLst>
          </p:cNvPr>
          <p:cNvSpPr>
            <a:spLocks noGrp="1"/>
          </p:cNvSpPr>
          <p:nvPr>
            <p:ph idx="1"/>
          </p:nvPr>
        </p:nvSpPr>
        <p:spPr>
          <a:xfrm>
            <a:off x="1103312" y="2052918"/>
            <a:ext cx="10115673" cy="4195481"/>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But, some beneficial owners are excluded:</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 minor child, as defined in the state in which the entity is formed, if the information of the parent or guardian of the minor child is reported in accordance with this section;</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An individual acting as a nominee, intermediary, custodian, or agent on behalf of another individual;</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An individual acting solely as an employee of a corporation, limited liability company, or other similar entity and whose control over or economic benefits from such entity is derived solely from the employment status of the person;</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An individual whose only interest in a corporation, limited liability company, or other similar entity is through a right of inheritance; or</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A creditor of a corporation, limited liability company, or other similar entity, </a:t>
            </a:r>
            <a:r>
              <a:rPr lang="en-US" i="1" dirty="0">
                <a:latin typeface="Times New Roman" panose="02020603050405020304" pitchFamily="18" charset="0"/>
                <a:cs typeface="Times New Roman" panose="02020603050405020304" pitchFamily="18" charset="0"/>
              </a:rPr>
              <a:t>unless the creditor is also a beneficial owner by virtue of ownership or substantial control</a:t>
            </a:r>
            <a:r>
              <a:rPr lang="en-US" dirty="0">
                <a:latin typeface="Times New Roman" panose="02020603050405020304" pitchFamily="18" charset="0"/>
                <a:cs typeface="Times New Roman" panose="02020603050405020304" pitchFamily="18" charset="0"/>
              </a:rPr>
              <a:t>. </a:t>
            </a:r>
          </a:p>
          <a:p>
            <a:pPr marL="457200" lvl="1" indent="0">
              <a:buNone/>
            </a:pPr>
            <a:r>
              <a:rPr lang="en-US" dirty="0">
                <a:latin typeface="Times New Roman" panose="02020603050405020304" pitchFamily="18" charset="0"/>
                <a:cs typeface="Times New Roman" panose="02020603050405020304" pitchFamily="18" charset="0"/>
              </a:rPr>
              <a:t>Also, if a beneficial owner is an exempt entity, the reporting company must disclose the exempt entity’s information (and not the information regarding any individual who has an indirect interest through the exempt entity – see line 35 of the BOI Report template)</a:t>
            </a:r>
          </a:p>
        </p:txBody>
      </p:sp>
    </p:spTree>
    <p:extLst>
      <p:ext uri="{BB962C8B-B14F-4D97-AF65-F5344CB8AC3E}">
        <p14:creationId xmlns:p14="http://schemas.microsoft.com/office/powerpoint/2010/main" val="197829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71EE-287F-0419-0201-DE8C5A4E6A3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Ownership Report</a:t>
            </a:r>
          </a:p>
        </p:txBody>
      </p:sp>
      <p:sp>
        <p:nvSpPr>
          <p:cNvPr id="3" name="Content Placeholder 2">
            <a:extLst>
              <a:ext uri="{FF2B5EF4-FFF2-40B4-BE49-F238E27FC236}">
                <a16:creationId xmlns:a16="http://schemas.microsoft.com/office/drawing/2014/main" id="{9EB92626-F77F-B197-21B5-49D8C2EAD01D}"/>
              </a:ext>
            </a:extLst>
          </p:cNvPr>
          <p:cNvSpPr>
            <a:spLocks noGrp="1"/>
          </p:cNvSpPr>
          <p:nvPr>
            <p:ph idx="1"/>
          </p:nvPr>
        </p:nvSpPr>
        <p:spPr>
          <a:xfrm>
            <a:off x="1103312" y="2052918"/>
            <a:ext cx="10045334" cy="4352364"/>
          </a:xfrm>
        </p:spPr>
        <p:txBody>
          <a:bodyPr>
            <a:normAutofit/>
          </a:bodyPr>
          <a:lstStyle/>
          <a:p>
            <a:r>
              <a:rPr lang="en-US" dirty="0">
                <a:latin typeface="Times New Roman" panose="02020603050405020304" pitchFamily="18" charset="0"/>
                <a:cs typeface="Times New Roman" panose="02020603050405020304" pitchFamily="18" charset="0"/>
              </a:rPr>
              <a:t>A Reporting Company formed or registered after the Effective Date (January 1, 2024) must report the same details for its “company applicant”.</a:t>
            </a:r>
          </a:p>
          <a:p>
            <a:pPr lvl="1"/>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company applicant</a:t>
            </a:r>
            <a:r>
              <a:rPr lang="en-US" dirty="0">
                <a:latin typeface="Times New Roman" panose="02020603050405020304" pitchFamily="18" charset="0"/>
                <a:cs typeface="Times New Roman" panose="02020603050405020304" pitchFamily="18" charset="0"/>
              </a:rPr>
              <a:t>” is the person who (a) “directly files the document” that created (or registered) the Reporting Company (in the case of a domestic entity) and (b) if there is more than one individual involved, the individual who is “primarily responsible for directing or controlling such filing”</a:t>
            </a:r>
          </a:p>
          <a:p>
            <a:pPr lvl="1"/>
            <a:r>
              <a:rPr lang="en-US" dirty="0">
                <a:latin typeface="Times New Roman" panose="02020603050405020304" pitchFamily="18" charset="0"/>
                <a:cs typeface="Times New Roman" panose="02020603050405020304" pitchFamily="18" charset="0"/>
              </a:rPr>
              <a:t>FinCEN interprets its definition to mean that “</a:t>
            </a:r>
            <a:r>
              <a:rPr lang="en-US" b="1" dirty="0">
                <a:latin typeface="Times New Roman" panose="02020603050405020304" pitchFamily="18" charset="0"/>
                <a:cs typeface="Times New Roman" panose="02020603050405020304" pitchFamily="18" charset="0"/>
              </a:rPr>
              <a:t>company applicant</a:t>
            </a:r>
            <a:r>
              <a:rPr lang="en-US" dirty="0">
                <a:latin typeface="Times New Roman" panose="02020603050405020304" pitchFamily="18" charset="0"/>
                <a:cs typeface="Times New Roman" panose="02020603050405020304" pitchFamily="18" charset="0"/>
              </a:rPr>
              <a:t>” will be (1) the accountant, </a:t>
            </a:r>
            <a:r>
              <a:rPr lang="en-US" b="1" dirty="0">
                <a:latin typeface="Times New Roman" panose="02020603050405020304" pitchFamily="18" charset="0"/>
                <a:cs typeface="Times New Roman" panose="02020603050405020304" pitchFamily="18" charset="0"/>
              </a:rPr>
              <a:t>lawyer or paralegal </a:t>
            </a:r>
            <a:r>
              <a:rPr lang="en-US" dirty="0">
                <a:latin typeface="Times New Roman" panose="02020603050405020304" pitchFamily="18" charset="0"/>
                <a:cs typeface="Times New Roman" panose="02020603050405020304" pitchFamily="18" charset="0"/>
              </a:rPr>
              <a:t>who “directly files” the articles of incorporation, articles of organization, or application for qualification to do business and (2) the individual “primarily responsible for directing” such filing (if more than one individual is involved). </a:t>
            </a:r>
          </a:p>
          <a:p>
            <a:r>
              <a:rPr lang="en-US" dirty="0">
                <a:latin typeface="Times New Roman" panose="02020603050405020304" pitchFamily="18" charset="0"/>
                <a:cs typeface="Times New Roman" panose="02020603050405020304" pitchFamily="18" charset="0"/>
              </a:rPr>
              <a:t>This might be you!</a:t>
            </a:r>
          </a:p>
          <a:p>
            <a:pPr lvl="1"/>
            <a:endParaRPr lang="en-US" dirty="0"/>
          </a:p>
        </p:txBody>
      </p:sp>
    </p:spTree>
    <p:extLst>
      <p:ext uri="{BB962C8B-B14F-4D97-AF65-F5344CB8AC3E}">
        <p14:creationId xmlns:p14="http://schemas.microsoft.com/office/powerpoint/2010/main" val="165291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23290-C4D1-CF36-6877-18D970BDF45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#1</a:t>
            </a:r>
          </a:p>
        </p:txBody>
      </p:sp>
      <p:sp>
        <p:nvSpPr>
          <p:cNvPr id="6" name="Content Placeholder 5">
            <a:extLst>
              <a:ext uri="{FF2B5EF4-FFF2-40B4-BE49-F238E27FC236}">
                <a16:creationId xmlns:a16="http://schemas.microsoft.com/office/drawing/2014/main" id="{A6A54630-8F45-64F7-58B1-DDC59BF678D4}"/>
              </a:ext>
            </a:extLst>
          </p:cNvPr>
          <p:cNvSpPr>
            <a:spLocks noGrp="1"/>
          </p:cNvSpPr>
          <p:nvPr>
            <p:ph sz="half" idx="2"/>
          </p:nvPr>
        </p:nvSpPr>
        <p:spPr>
          <a:xfrm>
            <a:off x="5654493" y="2056092"/>
            <a:ext cx="5687584" cy="4200245"/>
          </a:xfrm>
        </p:spPr>
        <p:txBody>
          <a:bodyPr>
            <a:normAutofit/>
          </a:bodyPr>
          <a:lstStyle/>
          <a:p>
            <a:r>
              <a:rPr lang="en-US" sz="2000" dirty="0">
                <a:latin typeface="Times New Roman" panose="02020603050405020304" pitchFamily="18" charset="0"/>
                <a:cs typeface="Times New Roman" panose="02020603050405020304" pitchFamily="18" charset="0"/>
              </a:rPr>
              <a:t>Assuming no other relevant facts, who is a beneficial owner if:</a:t>
            </a:r>
          </a:p>
          <a:p>
            <a:pPr>
              <a:buFont typeface="+mj-lt"/>
              <a:buAutoNum type="arabicPeriod"/>
            </a:pPr>
            <a:r>
              <a:rPr lang="en-US" sz="2000" dirty="0">
                <a:latin typeface="Times New Roman" panose="02020603050405020304" pitchFamily="18" charset="0"/>
                <a:cs typeface="Times New Roman" panose="02020603050405020304" pitchFamily="18" charset="0"/>
              </a:rPr>
              <a:t>Each Shareholder owns 25%?</a:t>
            </a:r>
          </a:p>
          <a:p>
            <a:pPr>
              <a:buFont typeface="+mj-lt"/>
              <a:buAutoNum type="arabicPeriod"/>
            </a:pPr>
            <a:r>
              <a:rPr lang="en-US" sz="2000" dirty="0">
                <a:latin typeface="Times New Roman" panose="02020603050405020304" pitchFamily="18" charset="0"/>
                <a:cs typeface="Times New Roman" panose="02020603050405020304" pitchFamily="18" charset="0"/>
              </a:rPr>
              <a:t>Alice owns 40%, but Betty, Charlie and David each own 20%?</a:t>
            </a:r>
          </a:p>
          <a:p>
            <a:pPr>
              <a:buFont typeface="+mj-lt"/>
              <a:buAutoNum type="arabicPeriod"/>
            </a:pPr>
            <a:r>
              <a:rPr lang="en-US" sz="2000" dirty="0">
                <a:latin typeface="Times New Roman" panose="02020603050405020304" pitchFamily="18" charset="0"/>
                <a:cs typeface="Times New Roman" panose="02020603050405020304" pitchFamily="18" charset="0"/>
              </a:rPr>
              <a:t>Betty is a minor? (If Betty’s info is excluded because of minority, who must be disclosed?)</a:t>
            </a:r>
          </a:p>
          <a:p>
            <a:pPr lvl="1"/>
            <a:r>
              <a:rPr lang="en-US" sz="2000" dirty="0">
                <a:latin typeface="Times New Roman" panose="02020603050405020304" pitchFamily="18" charset="0"/>
                <a:cs typeface="Times New Roman" panose="02020603050405020304" pitchFamily="18" charset="0"/>
              </a:rPr>
              <a:t>If a minor is excluded, the reporting company must disclose the information of the parent or guardian of the minor child. </a:t>
            </a:r>
          </a:p>
        </p:txBody>
      </p:sp>
      <p:sp>
        <p:nvSpPr>
          <p:cNvPr id="9" name="Rectangle 8">
            <a:extLst>
              <a:ext uri="{FF2B5EF4-FFF2-40B4-BE49-F238E27FC236}">
                <a16:creationId xmlns:a16="http://schemas.microsoft.com/office/drawing/2014/main" id="{64B4A3F3-E07C-6BE4-F0DF-10A9F105A6B8}"/>
              </a:ext>
            </a:extLst>
          </p:cNvPr>
          <p:cNvSpPr/>
          <p:nvPr/>
        </p:nvSpPr>
        <p:spPr>
          <a:xfrm>
            <a:off x="545432" y="2286000"/>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Alice</a:t>
            </a:r>
          </a:p>
        </p:txBody>
      </p:sp>
      <p:sp>
        <p:nvSpPr>
          <p:cNvPr id="10" name="Rectangle 9">
            <a:extLst>
              <a:ext uri="{FF2B5EF4-FFF2-40B4-BE49-F238E27FC236}">
                <a16:creationId xmlns:a16="http://schemas.microsoft.com/office/drawing/2014/main" id="{D3B49848-64ED-CFCF-DE6B-701304E85796}"/>
              </a:ext>
            </a:extLst>
          </p:cNvPr>
          <p:cNvSpPr/>
          <p:nvPr/>
        </p:nvSpPr>
        <p:spPr>
          <a:xfrm>
            <a:off x="3164306" y="2286000"/>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11" name="Rectangle 10">
            <a:extLst>
              <a:ext uri="{FF2B5EF4-FFF2-40B4-BE49-F238E27FC236}">
                <a16:creationId xmlns:a16="http://schemas.microsoft.com/office/drawing/2014/main" id="{DC829579-5908-A9A1-1D11-3F4DD9C653B5}"/>
              </a:ext>
            </a:extLst>
          </p:cNvPr>
          <p:cNvSpPr/>
          <p:nvPr/>
        </p:nvSpPr>
        <p:spPr>
          <a:xfrm>
            <a:off x="545432" y="3729789"/>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12" name="Rectangle 11">
            <a:extLst>
              <a:ext uri="{FF2B5EF4-FFF2-40B4-BE49-F238E27FC236}">
                <a16:creationId xmlns:a16="http://schemas.microsoft.com/office/drawing/2014/main" id="{4F658B2F-72F9-5BB6-90CD-C3C16B72DD97}"/>
              </a:ext>
            </a:extLst>
          </p:cNvPr>
          <p:cNvSpPr/>
          <p:nvPr/>
        </p:nvSpPr>
        <p:spPr>
          <a:xfrm>
            <a:off x="3164306" y="3729789"/>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David</a:t>
            </a:r>
          </a:p>
        </p:txBody>
      </p:sp>
      <p:sp>
        <p:nvSpPr>
          <p:cNvPr id="13" name="Rectangle 12">
            <a:extLst>
              <a:ext uri="{FF2B5EF4-FFF2-40B4-BE49-F238E27FC236}">
                <a16:creationId xmlns:a16="http://schemas.microsoft.com/office/drawing/2014/main" id="{A76AF240-EF29-56CE-57EB-8CBC75C694C7}"/>
              </a:ext>
            </a:extLst>
          </p:cNvPr>
          <p:cNvSpPr/>
          <p:nvPr/>
        </p:nvSpPr>
        <p:spPr>
          <a:xfrm>
            <a:off x="1094873" y="520967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15" name="Straight Connector 14">
            <a:extLst>
              <a:ext uri="{FF2B5EF4-FFF2-40B4-BE49-F238E27FC236}">
                <a16:creationId xmlns:a16="http://schemas.microsoft.com/office/drawing/2014/main" id="{AF6F1B03-F001-1A6F-8D42-2F5B524A0285}"/>
              </a:ext>
            </a:extLst>
          </p:cNvPr>
          <p:cNvCxnSpPr>
            <a:stCxn id="9" idx="2"/>
            <a:endCxn id="13" idx="0"/>
          </p:cNvCxnSpPr>
          <p:nvPr/>
        </p:nvCxnSpPr>
        <p:spPr>
          <a:xfrm>
            <a:off x="1237248" y="2907632"/>
            <a:ext cx="1365583" cy="230204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3A9731E6-A6DB-A99A-36E1-6D8963D7540D}"/>
              </a:ext>
            </a:extLst>
          </p:cNvPr>
          <p:cNvCxnSpPr>
            <a:stCxn id="11" idx="2"/>
            <a:endCxn id="13" idx="0"/>
          </p:cNvCxnSpPr>
          <p:nvPr/>
        </p:nvCxnSpPr>
        <p:spPr>
          <a:xfrm>
            <a:off x="1237248" y="4351421"/>
            <a:ext cx="1365583" cy="85825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DF4DB4D-FE59-1FFF-0531-D614B0FDBE5F}"/>
              </a:ext>
            </a:extLst>
          </p:cNvPr>
          <p:cNvCxnSpPr>
            <a:stCxn id="10" idx="2"/>
            <a:endCxn id="13" idx="0"/>
          </p:cNvCxnSpPr>
          <p:nvPr/>
        </p:nvCxnSpPr>
        <p:spPr>
          <a:xfrm flipH="1">
            <a:off x="2602831" y="2907632"/>
            <a:ext cx="1299412" cy="230204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6C03A07A-5ACB-D780-28EA-15AF4FCF59E6}"/>
              </a:ext>
            </a:extLst>
          </p:cNvPr>
          <p:cNvCxnSpPr>
            <a:stCxn id="12" idx="2"/>
            <a:endCxn id="13" idx="0"/>
          </p:cNvCxnSpPr>
          <p:nvPr/>
        </p:nvCxnSpPr>
        <p:spPr>
          <a:xfrm flipH="1">
            <a:off x="2602831" y="4351421"/>
            <a:ext cx="1299412" cy="85825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3267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2A04-7300-AE87-BB60-BE2D34802C7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#2</a:t>
            </a:r>
          </a:p>
        </p:txBody>
      </p:sp>
      <p:sp>
        <p:nvSpPr>
          <p:cNvPr id="4" name="Content Placeholder 3">
            <a:extLst>
              <a:ext uri="{FF2B5EF4-FFF2-40B4-BE49-F238E27FC236}">
                <a16:creationId xmlns:a16="http://schemas.microsoft.com/office/drawing/2014/main" id="{F6E55D5D-13CE-4E5B-7C7C-9951A4ED8E0B}"/>
              </a:ext>
            </a:extLst>
          </p:cNvPr>
          <p:cNvSpPr>
            <a:spLocks noGrp="1"/>
          </p:cNvSpPr>
          <p:nvPr>
            <p:ph sz="half" idx="2"/>
          </p:nvPr>
        </p:nvSpPr>
        <p:spPr>
          <a:xfrm>
            <a:off x="5654493" y="2056093"/>
            <a:ext cx="6144784" cy="4204030"/>
          </a:xfrm>
        </p:spPr>
        <p:txBody>
          <a:bodyPr>
            <a:noAutofit/>
          </a:bodyPr>
          <a:lstStyle/>
          <a:p>
            <a:r>
              <a:rPr lang="en-US" sz="1600" dirty="0"/>
              <a:t>Who is a beneficial owner if:</a:t>
            </a:r>
          </a:p>
          <a:p>
            <a:pPr>
              <a:buFont typeface="+mj-lt"/>
              <a:buAutoNum type="arabicPeriod"/>
            </a:pPr>
            <a:r>
              <a:rPr lang="en-US" sz="1600" dirty="0"/>
              <a:t>Alpha LLC has 50% and Betty and Charlie each own 25%?</a:t>
            </a:r>
          </a:p>
          <a:p>
            <a:pPr lvl="1"/>
            <a:r>
              <a:rPr lang="en-US" dirty="0"/>
              <a:t>But, because Alpha LLC is not an individual, we must look “up the chain” to the beneficial owners of Alpha, LLC.</a:t>
            </a:r>
          </a:p>
          <a:p>
            <a:pPr>
              <a:buFont typeface="+mj-lt"/>
              <a:buAutoNum type="arabicPeriod"/>
            </a:pPr>
            <a:r>
              <a:rPr lang="en-US" sz="1600" dirty="0"/>
              <a:t>Alpha, LLC is governed by a single manager, Alfonse, who is an employee (but not an owner) of Alpha, LLC.</a:t>
            </a:r>
          </a:p>
          <a:p>
            <a:pPr lvl="1"/>
            <a:r>
              <a:rPr lang="en-US" dirty="0"/>
              <a:t>Alfonse is excluded because his control of Alpha, LLC and ACME Corporation is “derived solely from [his] employment status”</a:t>
            </a:r>
          </a:p>
          <a:p>
            <a:r>
              <a:rPr lang="en-US" sz="1600" dirty="0"/>
              <a:t>Outcome if Alfonse is both Manager and an owner of Alpha, LLC?</a:t>
            </a:r>
          </a:p>
          <a:p>
            <a:pPr lvl="1"/>
            <a:r>
              <a:rPr lang="en-US" dirty="0"/>
              <a:t>Included. (Still must look up the chain for other potential beneficial owners)</a:t>
            </a:r>
          </a:p>
        </p:txBody>
      </p:sp>
      <p:sp>
        <p:nvSpPr>
          <p:cNvPr id="6" name="Rectangle 5">
            <a:extLst>
              <a:ext uri="{FF2B5EF4-FFF2-40B4-BE49-F238E27FC236}">
                <a16:creationId xmlns:a16="http://schemas.microsoft.com/office/drawing/2014/main" id="{9813775E-7C76-3FCC-1FB2-87B533F622A1}"/>
              </a:ext>
            </a:extLst>
          </p:cNvPr>
          <p:cNvSpPr/>
          <p:nvPr/>
        </p:nvSpPr>
        <p:spPr>
          <a:xfrm>
            <a:off x="1716505" y="2400685"/>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Alpha, LLC</a:t>
            </a:r>
          </a:p>
        </p:txBody>
      </p:sp>
      <p:sp>
        <p:nvSpPr>
          <p:cNvPr id="7" name="Rectangle 6">
            <a:extLst>
              <a:ext uri="{FF2B5EF4-FFF2-40B4-BE49-F238E27FC236}">
                <a16:creationId xmlns:a16="http://schemas.microsoft.com/office/drawing/2014/main" id="{A216826A-5EFE-D514-F3E8-D31C26AB506B}"/>
              </a:ext>
            </a:extLst>
          </p:cNvPr>
          <p:cNvSpPr/>
          <p:nvPr/>
        </p:nvSpPr>
        <p:spPr>
          <a:xfrm>
            <a:off x="545432" y="3729789"/>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8" name="Rectangle 7">
            <a:extLst>
              <a:ext uri="{FF2B5EF4-FFF2-40B4-BE49-F238E27FC236}">
                <a16:creationId xmlns:a16="http://schemas.microsoft.com/office/drawing/2014/main" id="{B1EC180B-9F22-ABDE-9D68-51B39CC7C6F0}"/>
              </a:ext>
            </a:extLst>
          </p:cNvPr>
          <p:cNvSpPr/>
          <p:nvPr/>
        </p:nvSpPr>
        <p:spPr>
          <a:xfrm>
            <a:off x="3164306" y="3729789"/>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9" name="Rectangle 8">
            <a:extLst>
              <a:ext uri="{FF2B5EF4-FFF2-40B4-BE49-F238E27FC236}">
                <a16:creationId xmlns:a16="http://schemas.microsoft.com/office/drawing/2014/main" id="{14228287-49E4-F0AC-C694-1B0151A4791F}"/>
              </a:ext>
            </a:extLst>
          </p:cNvPr>
          <p:cNvSpPr/>
          <p:nvPr/>
        </p:nvSpPr>
        <p:spPr>
          <a:xfrm>
            <a:off x="1094873" y="520967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11" name="Straight Connector 10">
            <a:extLst>
              <a:ext uri="{FF2B5EF4-FFF2-40B4-BE49-F238E27FC236}">
                <a16:creationId xmlns:a16="http://schemas.microsoft.com/office/drawing/2014/main" id="{A96DDFC2-CD41-B306-663C-BF6AD3197E0C}"/>
              </a:ext>
            </a:extLst>
          </p:cNvPr>
          <p:cNvCxnSpPr>
            <a:stCxn id="7" idx="2"/>
            <a:endCxn id="9" idx="0"/>
          </p:cNvCxnSpPr>
          <p:nvPr/>
        </p:nvCxnSpPr>
        <p:spPr>
          <a:xfrm>
            <a:off x="1237248" y="4351421"/>
            <a:ext cx="1365583" cy="85825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CA951AB5-BD36-EFB9-A77C-CFB28C1F337E}"/>
              </a:ext>
            </a:extLst>
          </p:cNvPr>
          <p:cNvCxnSpPr>
            <a:cxnSpLocks/>
            <a:stCxn id="6" idx="2"/>
            <a:endCxn id="9" idx="0"/>
          </p:cNvCxnSpPr>
          <p:nvPr/>
        </p:nvCxnSpPr>
        <p:spPr>
          <a:xfrm flipH="1">
            <a:off x="2602831" y="3022317"/>
            <a:ext cx="48126" cy="2187357"/>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1E884946-6C36-7901-DABF-7EFF693CC9DE}"/>
              </a:ext>
            </a:extLst>
          </p:cNvPr>
          <p:cNvCxnSpPr>
            <a:stCxn id="8" idx="2"/>
            <a:endCxn id="9" idx="0"/>
          </p:cNvCxnSpPr>
          <p:nvPr/>
        </p:nvCxnSpPr>
        <p:spPr>
          <a:xfrm flipH="1">
            <a:off x="2602831" y="4351421"/>
            <a:ext cx="1299412" cy="85825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4434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92690-F0CF-D1C7-72B6-3BB9FAFD566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#3</a:t>
            </a:r>
          </a:p>
        </p:txBody>
      </p:sp>
      <p:sp>
        <p:nvSpPr>
          <p:cNvPr id="4" name="Content Placeholder 3">
            <a:extLst>
              <a:ext uri="{FF2B5EF4-FFF2-40B4-BE49-F238E27FC236}">
                <a16:creationId xmlns:a16="http://schemas.microsoft.com/office/drawing/2014/main" id="{1C42F767-CBC8-1ADB-D015-E8C050D39C31}"/>
              </a:ext>
            </a:extLst>
          </p:cNvPr>
          <p:cNvSpPr>
            <a:spLocks noGrp="1"/>
          </p:cNvSpPr>
          <p:nvPr>
            <p:ph sz="half" idx="2"/>
          </p:nvPr>
        </p:nvSpPr>
        <p:spPr>
          <a:xfrm>
            <a:off x="5654493" y="2056092"/>
            <a:ext cx="6056861" cy="4200245"/>
          </a:xfrm>
        </p:spPr>
        <p:txBody>
          <a:bodyPr>
            <a:noAutofit/>
          </a:bodyPr>
          <a:lstStyle/>
          <a:p>
            <a:r>
              <a:rPr lang="en-US"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dirty="0">
                <a:latin typeface="Times New Roman" panose="02020603050405020304" pitchFamily="18" charset="0"/>
                <a:cs typeface="Times New Roman" panose="02020603050405020304" pitchFamily="18" charset="0"/>
              </a:rPr>
              <a:t>Same as Example #2, except each of the shareholders pledge their shares to Big Bank, N.A. as collateral for a loan.</a:t>
            </a:r>
          </a:p>
          <a:p>
            <a:pPr lvl="1"/>
            <a:r>
              <a:rPr lang="en-US" sz="1800" dirty="0">
                <a:latin typeface="Times New Roman" panose="02020603050405020304" pitchFamily="18" charset="0"/>
                <a:cs typeface="Times New Roman" panose="02020603050405020304" pitchFamily="18" charset="0"/>
              </a:rPr>
              <a:t>Big Bank, N.A. is excluded because it is a creditor and has no interest apart from its interest as a creditor. </a:t>
            </a:r>
          </a:p>
          <a:p>
            <a:pPr>
              <a:buFont typeface="+mj-lt"/>
              <a:buAutoNum type="arabicPeriod"/>
            </a:pPr>
            <a:r>
              <a:rPr lang="en-US" dirty="0">
                <a:latin typeface="Times New Roman" panose="02020603050405020304" pitchFamily="18" charset="0"/>
                <a:cs typeface="Times New Roman" panose="02020603050405020304" pitchFamily="18" charset="0"/>
              </a:rPr>
              <a:t>Outcome if Big Bank, N.A. </a:t>
            </a:r>
            <a:r>
              <a:rPr lang="en-US" u="sng" dirty="0">
                <a:latin typeface="Times New Roman" panose="02020603050405020304" pitchFamily="18" charset="0"/>
                <a:cs typeface="Times New Roman" panose="02020603050405020304" pitchFamily="18" charset="0"/>
              </a:rPr>
              <a:t>forecloses on its collateral pledge</a:t>
            </a:r>
            <a:r>
              <a:rPr lang="en-US" dirty="0">
                <a:latin typeface="Times New Roman" panose="02020603050405020304" pitchFamily="18" charset="0"/>
                <a:cs typeface="Times New Roman" panose="02020603050405020304" pitchFamily="18" charset="0"/>
              </a:rPr>
              <a:t>?</a:t>
            </a:r>
          </a:p>
          <a:p>
            <a:pPr lvl="1"/>
            <a:r>
              <a:rPr lang="en-US" sz="1800" dirty="0">
                <a:latin typeface="Times New Roman" panose="02020603050405020304" pitchFamily="18" charset="0"/>
                <a:cs typeface="Times New Roman" panose="02020603050405020304" pitchFamily="18" charset="0"/>
              </a:rPr>
              <a:t>Included. If Big Bank, N.A. because a shareholder through foreclosure it is no longer excluded under the creditor exclusion rule. </a:t>
            </a:r>
          </a:p>
          <a:p>
            <a:pPr lvl="1"/>
            <a:r>
              <a:rPr lang="en-US" sz="1800" dirty="0">
                <a:latin typeface="Times New Roman" panose="02020603050405020304" pitchFamily="18" charset="0"/>
                <a:cs typeface="Times New Roman" panose="02020603050405020304" pitchFamily="18" charset="0"/>
              </a:rPr>
              <a:t>(Still must look up the chain to derive the beneficial owners of Big Bank, N.A.)</a:t>
            </a:r>
          </a:p>
        </p:txBody>
      </p:sp>
      <p:sp>
        <p:nvSpPr>
          <p:cNvPr id="5" name="Rectangle 4">
            <a:extLst>
              <a:ext uri="{FF2B5EF4-FFF2-40B4-BE49-F238E27FC236}">
                <a16:creationId xmlns:a16="http://schemas.microsoft.com/office/drawing/2014/main" id="{CD871D1D-9644-466C-CA00-7F4989EEA297}"/>
              </a:ext>
            </a:extLst>
          </p:cNvPr>
          <p:cNvSpPr/>
          <p:nvPr/>
        </p:nvSpPr>
        <p:spPr>
          <a:xfrm>
            <a:off x="1700463" y="3149571"/>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Alpha, LLC</a:t>
            </a:r>
          </a:p>
        </p:txBody>
      </p:sp>
      <p:sp>
        <p:nvSpPr>
          <p:cNvPr id="6" name="Rectangle 5">
            <a:extLst>
              <a:ext uri="{FF2B5EF4-FFF2-40B4-BE49-F238E27FC236}">
                <a16:creationId xmlns:a16="http://schemas.microsoft.com/office/drawing/2014/main" id="{7535DAF2-057C-2C43-939B-3D29FCF515B8}"/>
              </a:ext>
            </a:extLst>
          </p:cNvPr>
          <p:cNvSpPr/>
          <p:nvPr/>
        </p:nvSpPr>
        <p:spPr>
          <a:xfrm>
            <a:off x="276904" y="3926304"/>
            <a:ext cx="1343526"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7" name="Rectangle 6">
            <a:extLst>
              <a:ext uri="{FF2B5EF4-FFF2-40B4-BE49-F238E27FC236}">
                <a16:creationId xmlns:a16="http://schemas.microsoft.com/office/drawing/2014/main" id="{3A255BED-AB00-6629-2788-82817F6B954A}"/>
              </a:ext>
            </a:extLst>
          </p:cNvPr>
          <p:cNvSpPr/>
          <p:nvPr/>
        </p:nvSpPr>
        <p:spPr>
          <a:xfrm>
            <a:off x="3633358" y="3923602"/>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8" name="Rectangle 7">
            <a:extLst>
              <a:ext uri="{FF2B5EF4-FFF2-40B4-BE49-F238E27FC236}">
                <a16:creationId xmlns:a16="http://schemas.microsoft.com/office/drawing/2014/main" id="{3B16EA61-5085-B6E5-9618-D172F1BE12AA}"/>
              </a:ext>
            </a:extLst>
          </p:cNvPr>
          <p:cNvSpPr/>
          <p:nvPr/>
        </p:nvSpPr>
        <p:spPr>
          <a:xfrm>
            <a:off x="1094873" y="520967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9" name="Straight Connector 8">
            <a:extLst>
              <a:ext uri="{FF2B5EF4-FFF2-40B4-BE49-F238E27FC236}">
                <a16:creationId xmlns:a16="http://schemas.microsoft.com/office/drawing/2014/main" id="{708ED16C-82AE-E989-E2D7-35B1E569B729}"/>
              </a:ext>
            </a:extLst>
          </p:cNvPr>
          <p:cNvCxnSpPr>
            <a:cxnSpLocks/>
            <a:stCxn id="6" idx="2"/>
            <a:endCxn id="8" idx="0"/>
          </p:cNvCxnSpPr>
          <p:nvPr/>
        </p:nvCxnSpPr>
        <p:spPr>
          <a:xfrm>
            <a:off x="948667" y="4547936"/>
            <a:ext cx="1654164" cy="66173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4CDEB94C-C18B-F3D0-8E3B-D852E6DAF839}"/>
              </a:ext>
            </a:extLst>
          </p:cNvPr>
          <p:cNvCxnSpPr>
            <a:cxnSpLocks/>
            <a:stCxn id="5" idx="2"/>
            <a:endCxn id="8" idx="0"/>
          </p:cNvCxnSpPr>
          <p:nvPr/>
        </p:nvCxnSpPr>
        <p:spPr>
          <a:xfrm flipH="1">
            <a:off x="2602831" y="3771203"/>
            <a:ext cx="32084" cy="1438471"/>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1F2C5465-7751-41CB-240D-23EBF7C28342}"/>
              </a:ext>
            </a:extLst>
          </p:cNvPr>
          <p:cNvCxnSpPr>
            <a:stCxn id="7" idx="2"/>
            <a:endCxn id="8" idx="0"/>
          </p:cNvCxnSpPr>
          <p:nvPr/>
        </p:nvCxnSpPr>
        <p:spPr>
          <a:xfrm flipH="1">
            <a:off x="2602831" y="4545234"/>
            <a:ext cx="1768464" cy="664440"/>
          </a:xfrm>
          <a:prstGeom prst="line">
            <a:avLst/>
          </a:prstGeom>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9E327892-574D-1E17-B743-19BBB81D6CDC}"/>
              </a:ext>
            </a:extLst>
          </p:cNvPr>
          <p:cNvSpPr/>
          <p:nvPr/>
        </p:nvSpPr>
        <p:spPr>
          <a:xfrm>
            <a:off x="1407695" y="2001253"/>
            <a:ext cx="2426368" cy="48387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Big Bank, N.A.</a:t>
            </a:r>
          </a:p>
        </p:txBody>
      </p:sp>
      <p:cxnSp>
        <p:nvCxnSpPr>
          <p:cNvPr id="18" name="Straight Arrow Connector 17">
            <a:extLst>
              <a:ext uri="{FF2B5EF4-FFF2-40B4-BE49-F238E27FC236}">
                <a16:creationId xmlns:a16="http://schemas.microsoft.com/office/drawing/2014/main" id="{9C42005D-1DCE-2669-C097-2415036ADD08}"/>
              </a:ext>
            </a:extLst>
          </p:cNvPr>
          <p:cNvCxnSpPr>
            <a:stCxn id="6" idx="0"/>
          </p:cNvCxnSpPr>
          <p:nvPr/>
        </p:nvCxnSpPr>
        <p:spPr>
          <a:xfrm flipV="1">
            <a:off x="948667" y="2791326"/>
            <a:ext cx="751796" cy="11349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96DDC899-FA48-0C7A-0D96-514BB170C7D2}"/>
              </a:ext>
            </a:extLst>
          </p:cNvPr>
          <p:cNvCxnSpPr>
            <a:stCxn id="5" idx="0"/>
          </p:cNvCxnSpPr>
          <p:nvPr/>
        </p:nvCxnSpPr>
        <p:spPr>
          <a:xfrm flipV="1">
            <a:off x="2634915" y="2791326"/>
            <a:ext cx="0" cy="3582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1B5AE62-BACF-B466-F9E4-35CA8CAB1E37}"/>
              </a:ext>
            </a:extLst>
          </p:cNvPr>
          <p:cNvCxnSpPr>
            <a:stCxn id="7" idx="0"/>
          </p:cNvCxnSpPr>
          <p:nvPr/>
        </p:nvCxnSpPr>
        <p:spPr>
          <a:xfrm flipH="1" flipV="1">
            <a:off x="3665621" y="2731168"/>
            <a:ext cx="705674" cy="11924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847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E0A73-3687-9F05-3B52-59E216059CE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#4</a:t>
            </a:r>
          </a:p>
        </p:txBody>
      </p:sp>
      <p:sp>
        <p:nvSpPr>
          <p:cNvPr id="4" name="Content Placeholder 3">
            <a:extLst>
              <a:ext uri="{FF2B5EF4-FFF2-40B4-BE49-F238E27FC236}">
                <a16:creationId xmlns:a16="http://schemas.microsoft.com/office/drawing/2014/main" id="{F53727DA-C0A6-DE16-B639-8AD8C57B18BA}"/>
              </a:ext>
            </a:extLst>
          </p:cNvPr>
          <p:cNvSpPr>
            <a:spLocks noGrp="1"/>
          </p:cNvSpPr>
          <p:nvPr>
            <p:ph sz="half" idx="2"/>
          </p:nvPr>
        </p:nvSpPr>
        <p:spPr>
          <a:xfrm>
            <a:off x="5654493" y="2056092"/>
            <a:ext cx="5826583" cy="4200245"/>
          </a:xfrm>
        </p:spPr>
        <p:txBody>
          <a:bodyPr>
            <a:noAutofit/>
          </a:bodyPr>
          <a:lstStyle/>
          <a:p>
            <a:r>
              <a:rPr lang="en-US" sz="2000"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sz="2000" dirty="0">
                <a:latin typeface="Times New Roman" panose="02020603050405020304" pitchFamily="18" charset="0"/>
                <a:cs typeface="Times New Roman" panose="02020603050405020304" pitchFamily="18" charset="0"/>
              </a:rPr>
              <a:t>Alfonse Family Trust owns 60%, while Betty and Charlie own 20% each. </a:t>
            </a:r>
          </a:p>
          <a:p>
            <a:pPr>
              <a:buFont typeface="+mj-lt"/>
              <a:buAutoNum type="arabicPeriod"/>
            </a:pPr>
            <a:r>
              <a:rPr lang="en-US" sz="2000" dirty="0">
                <a:latin typeface="Times New Roman" panose="02020603050405020304" pitchFamily="18" charset="0"/>
                <a:cs typeface="Times New Roman" panose="02020603050405020304" pitchFamily="18" charset="0"/>
              </a:rPr>
              <a:t>Alfonse Family Trust was settled by Alfonse and Alfonse acts as Trustee. Under the Trust Instrument, the Trustee has sole discretion over Trust investments. </a:t>
            </a:r>
          </a:p>
          <a:p>
            <a:pPr lvl="1"/>
            <a:r>
              <a:rPr lang="en-US" sz="2000" dirty="0">
                <a:latin typeface="Times New Roman" panose="02020603050405020304" pitchFamily="18" charset="0"/>
                <a:cs typeface="Times New Roman" panose="02020603050405020304" pitchFamily="18" charset="0"/>
              </a:rPr>
              <a:t>Who </a:t>
            </a:r>
            <a:r>
              <a:rPr lang="en-US" sz="2000" dirty="0" err="1">
                <a:latin typeface="Times New Roman" panose="02020603050405020304" pitchFamily="18" charset="0"/>
                <a:cs typeface="Times New Roman" panose="02020603050405020304" pitchFamily="18" charset="0"/>
              </a:rPr>
              <a:t>coulds</a:t>
            </a:r>
            <a:r>
              <a:rPr lang="en-US" sz="2000" dirty="0">
                <a:latin typeface="Times New Roman" panose="02020603050405020304" pitchFamily="18" charset="0"/>
                <a:cs typeface="Times New Roman" panose="02020603050405020304" pitchFamily="18" charset="0"/>
              </a:rPr>
              <a:t> as an indirect beneficial owner with respect to the Trust? The settlor, the trustee, the beneficiaries or all three?</a:t>
            </a:r>
          </a:p>
          <a:p>
            <a:pPr lvl="1"/>
            <a:r>
              <a:rPr lang="en-US" sz="2000" dirty="0">
                <a:latin typeface="Times New Roman" panose="02020603050405020304" pitchFamily="18" charset="0"/>
                <a:cs typeface="Times New Roman" panose="02020603050405020304" pitchFamily="18" charset="0"/>
              </a:rPr>
              <a:t>Apply the trust rule. </a:t>
            </a:r>
          </a:p>
        </p:txBody>
      </p:sp>
      <p:sp>
        <p:nvSpPr>
          <p:cNvPr id="5" name="Rectangle 4">
            <a:extLst>
              <a:ext uri="{FF2B5EF4-FFF2-40B4-BE49-F238E27FC236}">
                <a16:creationId xmlns:a16="http://schemas.microsoft.com/office/drawing/2014/main" id="{4C401872-6A65-45E4-8C8E-FE98C488785A}"/>
              </a:ext>
            </a:extLst>
          </p:cNvPr>
          <p:cNvSpPr/>
          <p:nvPr/>
        </p:nvSpPr>
        <p:spPr>
          <a:xfrm>
            <a:off x="1856787" y="3719763"/>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 Family Trust</a:t>
            </a:r>
          </a:p>
        </p:txBody>
      </p:sp>
      <p:sp>
        <p:nvSpPr>
          <p:cNvPr id="6" name="Rectangle 5">
            <a:extLst>
              <a:ext uri="{FF2B5EF4-FFF2-40B4-BE49-F238E27FC236}">
                <a16:creationId xmlns:a16="http://schemas.microsoft.com/office/drawing/2014/main" id="{47B90D3F-B0F3-6D83-A2F0-C47AC30351AA}"/>
              </a:ext>
            </a:extLst>
          </p:cNvPr>
          <p:cNvSpPr/>
          <p:nvPr/>
        </p:nvSpPr>
        <p:spPr>
          <a:xfrm>
            <a:off x="413257" y="4523874"/>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7" name="Rectangle 6">
            <a:extLst>
              <a:ext uri="{FF2B5EF4-FFF2-40B4-BE49-F238E27FC236}">
                <a16:creationId xmlns:a16="http://schemas.microsoft.com/office/drawing/2014/main" id="{1DA7CF9A-99B5-51F1-FF92-59F4293E7D33}"/>
              </a:ext>
            </a:extLst>
          </p:cNvPr>
          <p:cNvSpPr/>
          <p:nvPr/>
        </p:nvSpPr>
        <p:spPr>
          <a:xfrm>
            <a:off x="3667452" y="452387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8" name="Rectangle 7">
            <a:extLst>
              <a:ext uri="{FF2B5EF4-FFF2-40B4-BE49-F238E27FC236}">
                <a16:creationId xmlns:a16="http://schemas.microsoft.com/office/drawing/2014/main" id="{4DB3C461-CE65-C16B-9670-7EDDED141D92}"/>
              </a:ext>
            </a:extLst>
          </p:cNvPr>
          <p:cNvSpPr/>
          <p:nvPr/>
        </p:nvSpPr>
        <p:spPr>
          <a:xfrm>
            <a:off x="1247273" y="551046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9" name="Straight Connector 8">
            <a:extLst>
              <a:ext uri="{FF2B5EF4-FFF2-40B4-BE49-F238E27FC236}">
                <a16:creationId xmlns:a16="http://schemas.microsoft.com/office/drawing/2014/main" id="{F7938B86-7A70-92B1-B9CF-F9CBF10D05A8}"/>
              </a:ext>
            </a:extLst>
          </p:cNvPr>
          <p:cNvCxnSpPr>
            <a:stCxn id="6" idx="2"/>
            <a:endCxn id="8" idx="0"/>
          </p:cNvCxnSpPr>
          <p:nvPr/>
        </p:nvCxnSpPr>
        <p:spPr>
          <a:xfrm>
            <a:off x="1105073" y="5145506"/>
            <a:ext cx="1650158" cy="36495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AF9E9F8C-935F-2CDA-68EC-FB6D5803217E}"/>
              </a:ext>
            </a:extLst>
          </p:cNvPr>
          <p:cNvCxnSpPr>
            <a:cxnSpLocks/>
            <a:stCxn id="5" idx="2"/>
            <a:endCxn id="8" idx="0"/>
          </p:cNvCxnSpPr>
          <p:nvPr/>
        </p:nvCxnSpPr>
        <p:spPr>
          <a:xfrm flipH="1">
            <a:off x="2755231" y="4341395"/>
            <a:ext cx="36008" cy="116906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D7F064F-03DA-CA3B-2DC4-4889ED1F572C}"/>
              </a:ext>
            </a:extLst>
          </p:cNvPr>
          <p:cNvCxnSpPr>
            <a:stCxn id="7" idx="2"/>
            <a:endCxn id="8" idx="0"/>
          </p:cNvCxnSpPr>
          <p:nvPr/>
        </p:nvCxnSpPr>
        <p:spPr>
          <a:xfrm flipH="1">
            <a:off x="2755231" y="5145506"/>
            <a:ext cx="1650158" cy="364958"/>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FB2B10D6-BE20-5DE9-C3C5-6CA163513902}"/>
              </a:ext>
            </a:extLst>
          </p:cNvPr>
          <p:cNvSpPr/>
          <p:nvPr/>
        </p:nvSpPr>
        <p:spPr>
          <a:xfrm>
            <a:off x="281783"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Settlor: Alfonse</a:t>
            </a:r>
          </a:p>
        </p:txBody>
      </p:sp>
      <p:sp>
        <p:nvSpPr>
          <p:cNvPr id="16" name="Rectangle 15">
            <a:extLst>
              <a:ext uri="{FF2B5EF4-FFF2-40B4-BE49-F238E27FC236}">
                <a16:creationId xmlns:a16="http://schemas.microsoft.com/office/drawing/2014/main" id="{050A19A0-0A7A-5419-4BC0-84B3FB640B08}"/>
              </a:ext>
            </a:extLst>
          </p:cNvPr>
          <p:cNvSpPr/>
          <p:nvPr/>
        </p:nvSpPr>
        <p:spPr>
          <a:xfrm>
            <a:off x="2083381"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Trustee: Alfonse</a:t>
            </a:r>
          </a:p>
        </p:txBody>
      </p:sp>
      <p:sp>
        <p:nvSpPr>
          <p:cNvPr id="17" name="Rectangle 16">
            <a:extLst>
              <a:ext uri="{FF2B5EF4-FFF2-40B4-BE49-F238E27FC236}">
                <a16:creationId xmlns:a16="http://schemas.microsoft.com/office/drawing/2014/main" id="{0951A32E-280C-2F66-D1E2-F68186679EEA}"/>
              </a:ext>
            </a:extLst>
          </p:cNvPr>
          <p:cNvSpPr/>
          <p:nvPr/>
        </p:nvSpPr>
        <p:spPr>
          <a:xfrm>
            <a:off x="3852895" y="2173706"/>
            <a:ext cx="1705694"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err="1"/>
              <a:t>Beneficiairies</a:t>
            </a:r>
            <a:r>
              <a:rPr lang="en-US" dirty="0"/>
              <a:t>: Alfonse, Adam, Amy</a:t>
            </a:r>
          </a:p>
        </p:txBody>
      </p:sp>
    </p:spTree>
    <p:extLst>
      <p:ext uri="{BB962C8B-B14F-4D97-AF65-F5344CB8AC3E}">
        <p14:creationId xmlns:p14="http://schemas.microsoft.com/office/powerpoint/2010/main" val="2791859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DF61A3-29AE-9D03-D509-D12514D335E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#4 – The Trust Rule</a:t>
            </a:r>
          </a:p>
        </p:txBody>
      </p:sp>
      <p:sp>
        <p:nvSpPr>
          <p:cNvPr id="6" name="Content Placeholder 5">
            <a:extLst>
              <a:ext uri="{FF2B5EF4-FFF2-40B4-BE49-F238E27FC236}">
                <a16:creationId xmlns:a16="http://schemas.microsoft.com/office/drawing/2014/main" id="{5FB07E21-E1F6-7F2B-77C2-ED5080B66F27}"/>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The Trust Rule: Section 1010.380(d)(2)(ii):</a:t>
            </a:r>
          </a:p>
          <a:p>
            <a:pPr lvl="1"/>
            <a:r>
              <a:rPr lang="en-US" dirty="0">
                <a:latin typeface="Times New Roman" panose="02020603050405020304" pitchFamily="18" charset="0"/>
                <a:cs typeface="Times New Roman" panose="02020603050405020304" pitchFamily="18" charset="0"/>
              </a:rPr>
              <a:t>An individual may directly or indirectly own or control an ownership interest of a reporting company through any contract, arrangement, understanding, relationship, or otherwise, including:</a:t>
            </a:r>
          </a:p>
          <a:p>
            <a:pPr marL="457200" lvl="1" indent="0">
              <a:buNone/>
            </a:pPr>
            <a:r>
              <a:rPr lang="en-US" dirty="0">
                <a:latin typeface="Times New Roman" panose="02020603050405020304" pitchFamily="18" charset="0"/>
                <a:cs typeface="Times New Roman" panose="02020603050405020304" pitchFamily="18" charset="0"/>
              </a:rPr>
              <a:t>(C) With regard to a trust or similar arrangement that holds such ownership interest:</a:t>
            </a:r>
          </a:p>
          <a:p>
            <a:pPr marL="457200" lvl="1" indent="0">
              <a:buNone/>
            </a:pPr>
            <a:r>
              <a:rPr lang="en-US" dirty="0">
                <a:latin typeface="Times New Roman" panose="02020603050405020304" pitchFamily="18" charset="0"/>
                <a:cs typeface="Times New Roman" panose="02020603050405020304" pitchFamily="18" charset="0"/>
              </a:rPr>
              <a:t>(1) As a trustee of the trust or other individual (if any) with the authority to dispose of trust assets;</a:t>
            </a:r>
          </a:p>
          <a:p>
            <a:pPr marL="457200" lvl="1" indent="0">
              <a:buNone/>
            </a:pPr>
            <a:r>
              <a:rPr lang="en-US" dirty="0">
                <a:latin typeface="Times New Roman" panose="02020603050405020304" pitchFamily="18" charset="0"/>
                <a:cs typeface="Times New Roman" panose="02020603050405020304" pitchFamily="18" charset="0"/>
              </a:rPr>
              <a:t>(2) As a beneficiary who:</a:t>
            </a:r>
          </a:p>
          <a:p>
            <a:pPr marL="457200" lvl="1" indent="0">
              <a:buNone/>
            </a:pP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Is the sole permissible recipient of income and principal from the trust; or</a:t>
            </a:r>
          </a:p>
          <a:p>
            <a:pPr marL="457200" lvl="1" indent="0">
              <a:buNone/>
            </a:pPr>
            <a:r>
              <a:rPr lang="en-US" dirty="0">
                <a:latin typeface="Times New Roman" panose="02020603050405020304" pitchFamily="18" charset="0"/>
                <a:cs typeface="Times New Roman" panose="02020603050405020304" pitchFamily="18" charset="0"/>
              </a:rPr>
              <a:t>(ii)Has the right to demand a distribution of or withdraw substantially all of the assets from the trust; or</a:t>
            </a:r>
          </a:p>
          <a:p>
            <a:pPr marL="457200" lvl="1" indent="0">
              <a:buNone/>
            </a:pPr>
            <a:r>
              <a:rPr lang="en-US" dirty="0">
                <a:latin typeface="Times New Roman" panose="02020603050405020304" pitchFamily="18" charset="0"/>
                <a:cs typeface="Times New Roman" panose="02020603050405020304" pitchFamily="18" charset="0"/>
              </a:rPr>
              <a:t>(3) As a grantor or settlor who has the right to revoke the trust or otherwise withdraw the assets of the trust;</a:t>
            </a:r>
          </a:p>
        </p:txBody>
      </p:sp>
    </p:spTree>
    <p:extLst>
      <p:ext uri="{BB962C8B-B14F-4D97-AF65-F5344CB8AC3E}">
        <p14:creationId xmlns:p14="http://schemas.microsoft.com/office/powerpoint/2010/main" val="178638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AEBFE1-E8DF-0A33-1977-2220E3FE6AB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#4 – Applying the Trust Rule</a:t>
            </a:r>
          </a:p>
        </p:txBody>
      </p:sp>
      <p:sp>
        <p:nvSpPr>
          <p:cNvPr id="6" name="Content Placeholder 5">
            <a:extLst>
              <a:ext uri="{FF2B5EF4-FFF2-40B4-BE49-F238E27FC236}">
                <a16:creationId xmlns:a16="http://schemas.microsoft.com/office/drawing/2014/main" id="{A2C42C3D-9B4E-25BD-FB16-ACFD3470CFE2}"/>
              </a:ext>
            </a:extLst>
          </p:cNvPr>
          <p:cNvSpPr>
            <a:spLocks noGrp="1"/>
          </p:cNvSpPr>
          <p:nvPr>
            <p:ph sz="half" idx="2"/>
          </p:nvPr>
        </p:nvSpPr>
        <p:spPr>
          <a:xfrm>
            <a:off x="5654493" y="2056092"/>
            <a:ext cx="6255724" cy="4200245"/>
          </a:xfrm>
        </p:spPr>
        <p:txBody>
          <a:bodyPr>
            <a:noAutofit/>
          </a:bodyPr>
          <a:lstStyle/>
          <a:p>
            <a:r>
              <a:rPr lang="en-US" dirty="0">
                <a:latin typeface="Times New Roman" panose="02020603050405020304" pitchFamily="18" charset="0"/>
                <a:cs typeface="Times New Roman" panose="02020603050405020304" pitchFamily="18" charset="0"/>
              </a:rPr>
              <a:t>Assuming there are no other relevant facts, who is a beneficial owner of the ownership interest held by the Alfonse Family Trust:</a:t>
            </a:r>
          </a:p>
          <a:p>
            <a:pPr>
              <a:buFont typeface="+mj-lt"/>
              <a:buAutoNum type="arabicPeriod"/>
            </a:pPr>
            <a:r>
              <a:rPr lang="en-US" dirty="0">
                <a:latin typeface="Times New Roman" panose="02020603050405020304" pitchFamily="18" charset="0"/>
                <a:cs typeface="Times New Roman" panose="02020603050405020304" pitchFamily="18" charset="0"/>
              </a:rPr>
              <a:t>Alfonse would be a beneficial owner as the </a:t>
            </a:r>
            <a:r>
              <a:rPr lang="en-US" u="sng" dirty="0">
                <a:latin typeface="Times New Roman" panose="02020603050405020304" pitchFamily="18" charset="0"/>
                <a:cs typeface="Times New Roman" panose="02020603050405020304" pitchFamily="18" charset="0"/>
              </a:rPr>
              <a:t>trustee</a:t>
            </a:r>
            <a:r>
              <a:rPr lang="en-US" dirty="0">
                <a:latin typeface="Times New Roman" panose="02020603050405020304" pitchFamily="18" charset="0"/>
                <a:cs typeface="Times New Roman" panose="02020603050405020304" pitchFamily="18" charset="0"/>
              </a:rPr>
              <a:t> if he has the authority to dispose of trust assets;</a:t>
            </a:r>
          </a:p>
          <a:p>
            <a:pPr>
              <a:buFont typeface="+mj-lt"/>
              <a:buAutoNum type="arabicPeriod"/>
            </a:pPr>
            <a:r>
              <a:rPr lang="en-US" dirty="0">
                <a:latin typeface="Times New Roman" panose="02020603050405020304" pitchFamily="18" charset="0"/>
                <a:cs typeface="Times New Roman" panose="02020603050405020304" pitchFamily="18" charset="0"/>
              </a:rPr>
              <a:t>A </a:t>
            </a:r>
            <a:r>
              <a:rPr lang="en-US" u="sng" dirty="0">
                <a:latin typeface="Times New Roman" panose="02020603050405020304" pitchFamily="18" charset="0"/>
                <a:cs typeface="Times New Roman" panose="02020603050405020304" pitchFamily="18" charset="0"/>
              </a:rPr>
              <a:t>beneficiary</a:t>
            </a:r>
            <a:r>
              <a:rPr lang="en-US" dirty="0">
                <a:latin typeface="Times New Roman" panose="02020603050405020304" pitchFamily="18" charset="0"/>
                <a:cs typeface="Times New Roman" panose="02020603050405020304" pitchFamily="18" charset="0"/>
              </a:rPr>
              <a:t> would be a beneficial owner if that beneficiary either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was the sole permissible recipient of income and principal from the trust, or (ii) had the right to demand a distribution of or withdraw substantially all the assets from the trust; or</a:t>
            </a:r>
          </a:p>
          <a:p>
            <a:pPr>
              <a:buFont typeface="+mj-lt"/>
              <a:buAutoNum type="arabicPeriod"/>
            </a:pPr>
            <a:r>
              <a:rPr lang="en-US" dirty="0">
                <a:latin typeface="Times New Roman" panose="02020603050405020304" pitchFamily="18" charset="0"/>
                <a:cs typeface="Times New Roman" panose="02020603050405020304" pitchFamily="18" charset="0"/>
              </a:rPr>
              <a:t>Alfonse would be a beneficial owner as the settlor if he has the right to revoke the trust or otherwise withdraw the assets of the trust. </a:t>
            </a:r>
          </a:p>
          <a:p>
            <a:pPr lvl="1"/>
            <a:r>
              <a:rPr lang="en-US" sz="1800" dirty="0">
                <a:solidFill>
                  <a:srgbClr val="FF0000"/>
                </a:solidFill>
                <a:latin typeface="Times New Roman" panose="02020603050405020304" pitchFamily="18" charset="0"/>
                <a:cs typeface="Times New Roman" panose="02020603050405020304" pitchFamily="18" charset="0"/>
              </a:rPr>
              <a:t>Determining beneficial ownership will require the reporting company to review the Trust Document</a:t>
            </a:r>
          </a:p>
        </p:txBody>
      </p:sp>
      <p:sp>
        <p:nvSpPr>
          <p:cNvPr id="7" name="Rectangle 6">
            <a:extLst>
              <a:ext uri="{FF2B5EF4-FFF2-40B4-BE49-F238E27FC236}">
                <a16:creationId xmlns:a16="http://schemas.microsoft.com/office/drawing/2014/main" id="{47BF3707-1C32-2516-DBE6-F47A96C07076}"/>
              </a:ext>
            </a:extLst>
          </p:cNvPr>
          <p:cNvSpPr/>
          <p:nvPr/>
        </p:nvSpPr>
        <p:spPr>
          <a:xfrm>
            <a:off x="1856787" y="3719763"/>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 Family Trust</a:t>
            </a:r>
          </a:p>
        </p:txBody>
      </p:sp>
      <p:sp>
        <p:nvSpPr>
          <p:cNvPr id="8" name="Rectangle 7">
            <a:extLst>
              <a:ext uri="{FF2B5EF4-FFF2-40B4-BE49-F238E27FC236}">
                <a16:creationId xmlns:a16="http://schemas.microsoft.com/office/drawing/2014/main" id="{F16F56B7-4D8B-A161-CE09-B705D56BA00E}"/>
              </a:ext>
            </a:extLst>
          </p:cNvPr>
          <p:cNvSpPr/>
          <p:nvPr/>
        </p:nvSpPr>
        <p:spPr>
          <a:xfrm>
            <a:off x="413257" y="4523874"/>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9" name="Rectangle 8">
            <a:extLst>
              <a:ext uri="{FF2B5EF4-FFF2-40B4-BE49-F238E27FC236}">
                <a16:creationId xmlns:a16="http://schemas.microsoft.com/office/drawing/2014/main" id="{E2EE3356-8390-55DE-B691-983E01D00D01}"/>
              </a:ext>
            </a:extLst>
          </p:cNvPr>
          <p:cNvSpPr/>
          <p:nvPr/>
        </p:nvSpPr>
        <p:spPr>
          <a:xfrm>
            <a:off x="3667452" y="452387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10" name="Rectangle 9">
            <a:extLst>
              <a:ext uri="{FF2B5EF4-FFF2-40B4-BE49-F238E27FC236}">
                <a16:creationId xmlns:a16="http://schemas.microsoft.com/office/drawing/2014/main" id="{B81F0F9C-4A60-7C32-7603-AC4DBBA8A1C5}"/>
              </a:ext>
            </a:extLst>
          </p:cNvPr>
          <p:cNvSpPr/>
          <p:nvPr/>
        </p:nvSpPr>
        <p:spPr>
          <a:xfrm>
            <a:off x="1247273" y="551046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11" name="Straight Connector 10">
            <a:extLst>
              <a:ext uri="{FF2B5EF4-FFF2-40B4-BE49-F238E27FC236}">
                <a16:creationId xmlns:a16="http://schemas.microsoft.com/office/drawing/2014/main" id="{BF25BC1B-8C47-EC50-C606-B8B33CB4C39F}"/>
              </a:ext>
            </a:extLst>
          </p:cNvPr>
          <p:cNvCxnSpPr>
            <a:stCxn id="8" idx="2"/>
            <a:endCxn id="10" idx="0"/>
          </p:cNvCxnSpPr>
          <p:nvPr/>
        </p:nvCxnSpPr>
        <p:spPr>
          <a:xfrm>
            <a:off x="1105073" y="5145506"/>
            <a:ext cx="1650158" cy="36495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51AFDA6-4398-470D-A22E-C9F069DC9A0F}"/>
              </a:ext>
            </a:extLst>
          </p:cNvPr>
          <p:cNvCxnSpPr>
            <a:cxnSpLocks/>
            <a:stCxn id="7" idx="2"/>
            <a:endCxn id="10" idx="0"/>
          </p:cNvCxnSpPr>
          <p:nvPr/>
        </p:nvCxnSpPr>
        <p:spPr>
          <a:xfrm flipH="1">
            <a:off x="2755231" y="4341395"/>
            <a:ext cx="36008" cy="1169069"/>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DA747B3-7CEA-972A-5727-47CAEA95D82B}"/>
              </a:ext>
            </a:extLst>
          </p:cNvPr>
          <p:cNvCxnSpPr>
            <a:stCxn id="9" idx="2"/>
            <a:endCxn id="10" idx="0"/>
          </p:cNvCxnSpPr>
          <p:nvPr/>
        </p:nvCxnSpPr>
        <p:spPr>
          <a:xfrm flipH="1">
            <a:off x="2755231" y="5145506"/>
            <a:ext cx="1650158" cy="364958"/>
          </a:xfrm>
          <a:prstGeom prst="line">
            <a:avLst/>
          </a:prstGeom>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6A6E6FC5-7F5B-C826-DF96-DD9C219E06C5}"/>
              </a:ext>
            </a:extLst>
          </p:cNvPr>
          <p:cNvSpPr/>
          <p:nvPr/>
        </p:nvSpPr>
        <p:spPr>
          <a:xfrm>
            <a:off x="281783"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Settlor: Alfonse</a:t>
            </a:r>
          </a:p>
        </p:txBody>
      </p:sp>
      <p:sp>
        <p:nvSpPr>
          <p:cNvPr id="15" name="Rectangle 14">
            <a:extLst>
              <a:ext uri="{FF2B5EF4-FFF2-40B4-BE49-F238E27FC236}">
                <a16:creationId xmlns:a16="http://schemas.microsoft.com/office/drawing/2014/main" id="{FE00B8C2-9E4A-F93F-17CB-988702568533}"/>
              </a:ext>
            </a:extLst>
          </p:cNvPr>
          <p:cNvSpPr/>
          <p:nvPr/>
        </p:nvSpPr>
        <p:spPr>
          <a:xfrm>
            <a:off x="2083381"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Trustee: Alfonse</a:t>
            </a:r>
          </a:p>
        </p:txBody>
      </p:sp>
      <p:sp>
        <p:nvSpPr>
          <p:cNvPr id="16" name="Rectangle 15">
            <a:extLst>
              <a:ext uri="{FF2B5EF4-FFF2-40B4-BE49-F238E27FC236}">
                <a16:creationId xmlns:a16="http://schemas.microsoft.com/office/drawing/2014/main" id="{19C82A7D-A7FC-4962-7664-EBB9ADD1FA2E}"/>
              </a:ext>
            </a:extLst>
          </p:cNvPr>
          <p:cNvSpPr/>
          <p:nvPr/>
        </p:nvSpPr>
        <p:spPr>
          <a:xfrm>
            <a:off x="3852895" y="2173706"/>
            <a:ext cx="1705694"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err="1"/>
              <a:t>Beneficiairies</a:t>
            </a:r>
            <a:r>
              <a:rPr lang="en-US" dirty="0"/>
              <a:t>: Alfonse, Adam, Amy</a:t>
            </a:r>
          </a:p>
        </p:txBody>
      </p:sp>
    </p:spTree>
    <p:extLst>
      <p:ext uri="{BB962C8B-B14F-4D97-AF65-F5344CB8AC3E}">
        <p14:creationId xmlns:p14="http://schemas.microsoft.com/office/powerpoint/2010/main" val="179159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5728-30F2-7ABE-64D9-4FC402DFDC6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3B322893-7E8B-F7C9-1EBF-C70C0CD5E4CB}"/>
              </a:ext>
            </a:extLst>
          </p:cNvPr>
          <p:cNvSpPr>
            <a:spLocks noGrp="1"/>
          </p:cNvSpPr>
          <p:nvPr>
            <p:ph idx="1"/>
          </p:nvPr>
        </p:nvSpPr>
        <p:spPr>
          <a:xfrm>
            <a:off x="1103312" y="2052918"/>
            <a:ext cx="10394421" cy="4195481"/>
          </a:xfrm>
        </p:spPr>
        <p:txBody>
          <a:bodyPr/>
          <a:lstStyle/>
          <a:p>
            <a:r>
              <a:rPr lang="en-US" dirty="0">
                <a:latin typeface="Times New Roman" panose="02020603050405020304" pitchFamily="18" charset="0"/>
                <a:cs typeface="Times New Roman" panose="02020603050405020304" pitchFamily="18" charset="0"/>
              </a:rPr>
              <a:t>The Corporate Transparency Act requires businesses to file a Beneficial Ownership Information (BOI) Report. </a:t>
            </a:r>
          </a:p>
          <a:p>
            <a:r>
              <a:rPr lang="en-US" dirty="0">
                <a:latin typeface="Times New Roman" panose="02020603050405020304" pitchFamily="18" charset="0"/>
                <a:cs typeface="Times New Roman" panose="02020603050405020304" pitchFamily="18" charset="0"/>
              </a:rPr>
              <a:t>This report goes to the Department of Treasury’s Financial Crimes Enforcement Network (FinCEN).</a:t>
            </a:r>
          </a:p>
          <a:p>
            <a:r>
              <a:rPr lang="en-US" dirty="0">
                <a:latin typeface="Times New Roman" panose="02020603050405020304" pitchFamily="18" charset="0"/>
                <a:cs typeface="Times New Roman" panose="02020603050405020304" pitchFamily="18" charset="0"/>
              </a:rPr>
              <a:t>The reason why the government is requiring BOI reports sent to FinCEN is because FinCEN is cracking down on illegal activities such as money laundering, tax fraud, corruption, and terrorist financing. </a:t>
            </a:r>
          </a:p>
          <a:p>
            <a:r>
              <a:rPr lang="en-US" dirty="0">
                <a:latin typeface="Times New Roman" panose="02020603050405020304" pitchFamily="18" charset="0"/>
                <a:cs typeface="Times New Roman" panose="02020603050405020304" pitchFamily="18" charset="0"/>
              </a:rPr>
              <a:t>The government believes that with higher levels of transparency around business ownership, this will prevent criminals from trying to hide illegal property, cash or capital gains in shell companies here in the United States. </a:t>
            </a:r>
          </a:p>
        </p:txBody>
      </p:sp>
    </p:spTree>
    <p:extLst>
      <p:ext uri="{BB962C8B-B14F-4D97-AF65-F5344CB8AC3E}">
        <p14:creationId xmlns:p14="http://schemas.microsoft.com/office/powerpoint/2010/main" val="4288727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D8F1-CC28-15DD-798E-DAD67465E28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#4 – Applying the Trust Rule</a:t>
            </a:r>
          </a:p>
        </p:txBody>
      </p:sp>
      <p:sp>
        <p:nvSpPr>
          <p:cNvPr id="4" name="Content Placeholder 3">
            <a:extLst>
              <a:ext uri="{FF2B5EF4-FFF2-40B4-BE49-F238E27FC236}">
                <a16:creationId xmlns:a16="http://schemas.microsoft.com/office/drawing/2014/main" id="{A0DB53A3-9E82-FE27-B2AC-4E7DA06376A5}"/>
              </a:ext>
            </a:extLst>
          </p:cNvPr>
          <p:cNvSpPr>
            <a:spLocks noGrp="1"/>
          </p:cNvSpPr>
          <p:nvPr>
            <p:ph sz="half" idx="2"/>
          </p:nvPr>
        </p:nvSpPr>
        <p:spPr>
          <a:xfrm>
            <a:off x="5654493" y="2056092"/>
            <a:ext cx="6255724" cy="4200245"/>
          </a:xfrm>
        </p:spPr>
        <p:txBody>
          <a:bodyPr>
            <a:normAutofit/>
          </a:bodyPr>
          <a:lstStyle/>
          <a:p>
            <a:r>
              <a:rPr lang="en-US" dirty="0">
                <a:latin typeface="Times New Roman" panose="02020603050405020304" pitchFamily="18" charset="0"/>
                <a:cs typeface="Times New Roman" panose="02020603050405020304" pitchFamily="18" charset="0"/>
              </a:rPr>
              <a:t>The Trust Rule is disjunctive and may product multiple beneficial owners among the settlor, trustee and beneficiaries. </a:t>
            </a:r>
          </a:p>
          <a:p>
            <a:pPr>
              <a:buFont typeface="+mj-lt"/>
              <a:buAutoNum type="arabicPeriod"/>
            </a:pPr>
            <a:r>
              <a:rPr lang="en-US" dirty="0">
                <a:latin typeface="Times New Roman" panose="02020603050405020304" pitchFamily="18" charset="0"/>
                <a:cs typeface="Times New Roman" panose="02020603050405020304" pitchFamily="18" charset="0"/>
              </a:rPr>
              <a:t>It would be possible to have (a) a </a:t>
            </a:r>
            <a:r>
              <a:rPr lang="en-US" u="sng" dirty="0">
                <a:latin typeface="Times New Roman" panose="02020603050405020304" pitchFamily="18" charset="0"/>
                <a:cs typeface="Times New Roman" panose="02020603050405020304" pitchFamily="18" charset="0"/>
              </a:rPr>
              <a:t>trustee</a:t>
            </a:r>
            <a:r>
              <a:rPr lang="en-US" dirty="0">
                <a:latin typeface="Times New Roman" panose="02020603050405020304" pitchFamily="18" charset="0"/>
                <a:cs typeface="Times New Roman" panose="02020603050405020304" pitchFamily="18" charset="0"/>
              </a:rPr>
              <a:t> with the authority to dispose of trust assets AND (b) a </a:t>
            </a:r>
            <a:r>
              <a:rPr lang="en-US" u="sng" dirty="0">
                <a:latin typeface="Times New Roman" panose="02020603050405020304" pitchFamily="18" charset="0"/>
                <a:cs typeface="Times New Roman" panose="02020603050405020304" pitchFamily="18" charset="0"/>
              </a:rPr>
              <a:t>settlor</a:t>
            </a:r>
            <a:r>
              <a:rPr lang="en-US" dirty="0">
                <a:latin typeface="Times New Roman" panose="02020603050405020304" pitchFamily="18" charset="0"/>
                <a:cs typeface="Times New Roman" panose="02020603050405020304" pitchFamily="18" charset="0"/>
              </a:rPr>
              <a:t> with the power to revoke the trust. BOTH would be beneficial owners. </a:t>
            </a:r>
          </a:p>
          <a:p>
            <a:pPr>
              <a:buFont typeface="+mj-lt"/>
              <a:buAutoNum type="arabicPeriod"/>
            </a:pPr>
            <a:r>
              <a:rPr lang="en-US" dirty="0">
                <a:latin typeface="Times New Roman" panose="02020603050405020304" pitchFamily="18" charset="0"/>
                <a:cs typeface="Times New Roman" panose="02020603050405020304" pitchFamily="18" charset="0"/>
              </a:rPr>
              <a:t>It would be possible to have a (a) </a:t>
            </a:r>
            <a:r>
              <a:rPr lang="en-US" u="sng" dirty="0">
                <a:latin typeface="Times New Roman" panose="02020603050405020304" pitchFamily="18" charset="0"/>
                <a:cs typeface="Times New Roman" panose="02020603050405020304" pitchFamily="18" charset="0"/>
              </a:rPr>
              <a:t>beneficiary</a:t>
            </a:r>
            <a:r>
              <a:rPr lang="en-US" dirty="0">
                <a:latin typeface="Times New Roman" panose="02020603050405020304" pitchFamily="18" charset="0"/>
                <a:cs typeface="Times New Roman" panose="02020603050405020304" pitchFamily="18" charset="0"/>
              </a:rPr>
              <a:t> with the right to demand a distribution of or withdraw substantially all the assets from the trust AND (b) a </a:t>
            </a:r>
            <a:r>
              <a:rPr lang="en-US" u="sng" dirty="0">
                <a:latin typeface="Times New Roman" panose="02020603050405020304" pitchFamily="18" charset="0"/>
                <a:cs typeface="Times New Roman" panose="02020603050405020304" pitchFamily="18" charset="0"/>
              </a:rPr>
              <a:t>trustee</a:t>
            </a:r>
            <a:r>
              <a:rPr lang="en-US" dirty="0">
                <a:latin typeface="Times New Roman" panose="02020603050405020304" pitchFamily="18" charset="0"/>
                <a:cs typeface="Times New Roman" panose="02020603050405020304" pitchFamily="18" charset="0"/>
              </a:rPr>
              <a:t> with the authority to dispose of trust assets. </a:t>
            </a:r>
          </a:p>
          <a:p>
            <a:pPr>
              <a:buFont typeface="+mj-lt"/>
              <a:buAutoNum type="arabicPeriod"/>
            </a:pPr>
            <a:r>
              <a:rPr lang="en-US" dirty="0">
                <a:latin typeface="Times New Roman" panose="02020603050405020304" pitchFamily="18" charset="0"/>
                <a:cs typeface="Times New Roman" panose="02020603050405020304" pitchFamily="18" charset="0"/>
              </a:rPr>
              <a:t>Etc. Other permutations are possible</a:t>
            </a:r>
          </a:p>
          <a:p>
            <a:pPr lvl="1"/>
            <a:r>
              <a:rPr lang="en-US" sz="1800" dirty="0">
                <a:solidFill>
                  <a:srgbClr val="FF0000"/>
                </a:solidFill>
                <a:latin typeface="Times New Roman" panose="02020603050405020304" pitchFamily="18" charset="0"/>
                <a:cs typeface="Times New Roman" panose="02020603050405020304" pitchFamily="18" charset="0"/>
              </a:rPr>
              <a:t>Determining beneficial owners will require the reporting company to review the Trust Document. </a:t>
            </a:r>
          </a:p>
        </p:txBody>
      </p:sp>
      <p:sp>
        <p:nvSpPr>
          <p:cNvPr id="5" name="Rectangle 4">
            <a:extLst>
              <a:ext uri="{FF2B5EF4-FFF2-40B4-BE49-F238E27FC236}">
                <a16:creationId xmlns:a16="http://schemas.microsoft.com/office/drawing/2014/main" id="{CABA4BC8-0ACF-EFDA-7485-62C2D420C2A4}"/>
              </a:ext>
            </a:extLst>
          </p:cNvPr>
          <p:cNvSpPr/>
          <p:nvPr/>
        </p:nvSpPr>
        <p:spPr>
          <a:xfrm>
            <a:off x="1856787" y="3719763"/>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 Family Trust</a:t>
            </a:r>
          </a:p>
        </p:txBody>
      </p:sp>
      <p:sp>
        <p:nvSpPr>
          <p:cNvPr id="6" name="Rectangle 5">
            <a:extLst>
              <a:ext uri="{FF2B5EF4-FFF2-40B4-BE49-F238E27FC236}">
                <a16:creationId xmlns:a16="http://schemas.microsoft.com/office/drawing/2014/main" id="{E4BF5334-CC62-E20B-3762-CEC8FA8E8797}"/>
              </a:ext>
            </a:extLst>
          </p:cNvPr>
          <p:cNvSpPr/>
          <p:nvPr/>
        </p:nvSpPr>
        <p:spPr>
          <a:xfrm>
            <a:off x="413257" y="4523874"/>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7" name="Rectangle 6">
            <a:extLst>
              <a:ext uri="{FF2B5EF4-FFF2-40B4-BE49-F238E27FC236}">
                <a16:creationId xmlns:a16="http://schemas.microsoft.com/office/drawing/2014/main" id="{EE80498D-9807-310B-D0B1-6BBAD2AB3873}"/>
              </a:ext>
            </a:extLst>
          </p:cNvPr>
          <p:cNvSpPr/>
          <p:nvPr/>
        </p:nvSpPr>
        <p:spPr>
          <a:xfrm>
            <a:off x="3667452" y="452387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8" name="Rectangle 7">
            <a:extLst>
              <a:ext uri="{FF2B5EF4-FFF2-40B4-BE49-F238E27FC236}">
                <a16:creationId xmlns:a16="http://schemas.microsoft.com/office/drawing/2014/main" id="{6B37B5A7-6E52-DD6B-6454-333465A77674}"/>
              </a:ext>
            </a:extLst>
          </p:cNvPr>
          <p:cNvSpPr/>
          <p:nvPr/>
        </p:nvSpPr>
        <p:spPr>
          <a:xfrm>
            <a:off x="1247273" y="5510464"/>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9" name="Straight Connector 8">
            <a:extLst>
              <a:ext uri="{FF2B5EF4-FFF2-40B4-BE49-F238E27FC236}">
                <a16:creationId xmlns:a16="http://schemas.microsoft.com/office/drawing/2014/main" id="{396244B4-54B3-104A-33C5-E15E2D126EE0}"/>
              </a:ext>
            </a:extLst>
          </p:cNvPr>
          <p:cNvCxnSpPr>
            <a:stCxn id="6" idx="2"/>
            <a:endCxn id="8" idx="0"/>
          </p:cNvCxnSpPr>
          <p:nvPr/>
        </p:nvCxnSpPr>
        <p:spPr>
          <a:xfrm>
            <a:off x="1105073" y="5145506"/>
            <a:ext cx="1650158" cy="36495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CAB6F102-8547-485E-0680-9897572F6D14}"/>
              </a:ext>
            </a:extLst>
          </p:cNvPr>
          <p:cNvCxnSpPr>
            <a:cxnSpLocks/>
            <a:stCxn id="5" idx="2"/>
            <a:endCxn id="8" idx="0"/>
          </p:cNvCxnSpPr>
          <p:nvPr/>
        </p:nvCxnSpPr>
        <p:spPr>
          <a:xfrm flipH="1">
            <a:off x="2755231" y="4341395"/>
            <a:ext cx="36008" cy="116906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979932D-7D24-FA20-0693-8E7543305076}"/>
              </a:ext>
            </a:extLst>
          </p:cNvPr>
          <p:cNvCxnSpPr>
            <a:stCxn id="7" idx="2"/>
            <a:endCxn id="8" idx="0"/>
          </p:cNvCxnSpPr>
          <p:nvPr/>
        </p:nvCxnSpPr>
        <p:spPr>
          <a:xfrm flipH="1">
            <a:off x="2755231" y="5145506"/>
            <a:ext cx="1650158" cy="364958"/>
          </a:xfrm>
          <a:prstGeom prst="line">
            <a:avLst/>
          </a:prstGeom>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2A8C6AE6-A7A4-E3E1-6BE0-ADAA86D6568D}"/>
              </a:ext>
            </a:extLst>
          </p:cNvPr>
          <p:cNvSpPr/>
          <p:nvPr/>
        </p:nvSpPr>
        <p:spPr>
          <a:xfrm>
            <a:off x="281783"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Settlor: Alfonse</a:t>
            </a:r>
          </a:p>
        </p:txBody>
      </p:sp>
      <p:sp>
        <p:nvSpPr>
          <p:cNvPr id="13" name="Rectangle 12">
            <a:extLst>
              <a:ext uri="{FF2B5EF4-FFF2-40B4-BE49-F238E27FC236}">
                <a16:creationId xmlns:a16="http://schemas.microsoft.com/office/drawing/2014/main" id="{7F4CF8CF-03E1-C3A9-37D6-B425250F09AD}"/>
              </a:ext>
            </a:extLst>
          </p:cNvPr>
          <p:cNvSpPr/>
          <p:nvPr/>
        </p:nvSpPr>
        <p:spPr>
          <a:xfrm>
            <a:off x="2083381" y="2173706"/>
            <a:ext cx="1584071"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Trustee: Alfonse</a:t>
            </a:r>
          </a:p>
        </p:txBody>
      </p:sp>
      <p:sp>
        <p:nvSpPr>
          <p:cNvPr id="14" name="Rectangle 13">
            <a:extLst>
              <a:ext uri="{FF2B5EF4-FFF2-40B4-BE49-F238E27FC236}">
                <a16:creationId xmlns:a16="http://schemas.microsoft.com/office/drawing/2014/main" id="{E83486EF-1C35-EDCF-F49A-B0B0DB272A2D}"/>
              </a:ext>
            </a:extLst>
          </p:cNvPr>
          <p:cNvSpPr/>
          <p:nvPr/>
        </p:nvSpPr>
        <p:spPr>
          <a:xfrm>
            <a:off x="3852895" y="2173706"/>
            <a:ext cx="1705694" cy="13595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err="1"/>
              <a:t>Beneficiairies</a:t>
            </a:r>
            <a:r>
              <a:rPr lang="en-US" dirty="0"/>
              <a:t>: Alfonse, Adam, Amy</a:t>
            </a:r>
          </a:p>
        </p:txBody>
      </p:sp>
    </p:spTree>
    <p:extLst>
      <p:ext uri="{BB962C8B-B14F-4D97-AF65-F5344CB8AC3E}">
        <p14:creationId xmlns:p14="http://schemas.microsoft.com/office/powerpoint/2010/main" val="640487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5EB9C0-7AAD-F869-D045-62E37F99ECD5}"/>
              </a:ext>
            </a:extLst>
          </p:cNvPr>
          <p:cNvSpPr>
            <a:spLocks noGrp="1"/>
          </p:cNvSpPr>
          <p:nvPr>
            <p:ph type="title"/>
          </p:nvPr>
        </p:nvSpPr>
        <p:spPr>
          <a:xfrm>
            <a:off x="646111" y="452718"/>
            <a:ext cx="9404723" cy="1077144"/>
          </a:xfrm>
        </p:spPr>
        <p:txBody>
          <a:bodyPr/>
          <a:lstStyle/>
          <a:p>
            <a:r>
              <a:rPr lang="en-US" dirty="0">
                <a:latin typeface="Times New Roman" panose="02020603050405020304" pitchFamily="18" charset="0"/>
                <a:cs typeface="Times New Roman" panose="02020603050405020304" pitchFamily="18" charset="0"/>
              </a:rPr>
              <a:t>Corporate Transparency Act – Substantial Control</a:t>
            </a:r>
          </a:p>
        </p:txBody>
      </p:sp>
      <p:sp>
        <p:nvSpPr>
          <p:cNvPr id="6" name="Content Placeholder 5">
            <a:extLst>
              <a:ext uri="{FF2B5EF4-FFF2-40B4-BE49-F238E27FC236}">
                <a16:creationId xmlns:a16="http://schemas.microsoft.com/office/drawing/2014/main" id="{BBFBDDEE-826E-577C-0221-66FDBE17F144}"/>
              </a:ext>
            </a:extLst>
          </p:cNvPr>
          <p:cNvSpPr>
            <a:spLocks noGrp="1"/>
          </p:cNvSpPr>
          <p:nvPr>
            <p:ph idx="1"/>
          </p:nvPr>
        </p:nvSpPr>
        <p:spPr>
          <a:xfrm>
            <a:off x="470265" y="1859486"/>
            <a:ext cx="11329011" cy="4699575"/>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An individual “exercises substantial control” over a reporting company if that individual:</a:t>
            </a:r>
          </a:p>
          <a:p>
            <a:pPr marL="800100" lvl="1" indent="-342900">
              <a:buAutoNum type="alphaUcParenBoth"/>
            </a:pPr>
            <a:r>
              <a:rPr lang="en-US" dirty="0">
                <a:latin typeface="Times New Roman" panose="02020603050405020304" pitchFamily="18" charset="0"/>
                <a:cs typeface="Times New Roman" panose="02020603050405020304" pitchFamily="18" charset="0"/>
              </a:rPr>
              <a:t>Serves as a senior officer of the reporting company;</a:t>
            </a:r>
          </a:p>
          <a:p>
            <a:pPr marL="800100" lvl="1" indent="-342900">
              <a:buAutoNum type="alphaUcParenBoth"/>
            </a:pPr>
            <a:r>
              <a:rPr lang="en-US" dirty="0">
                <a:latin typeface="Times New Roman" panose="02020603050405020304" pitchFamily="18" charset="0"/>
                <a:cs typeface="Times New Roman" panose="02020603050405020304" pitchFamily="18" charset="0"/>
              </a:rPr>
              <a:t>Has authority over the appointment or removal of any senior officer or a majority of the board of directors (or similar body);</a:t>
            </a:r>
          </a:p>
          <a:p>
            <a:pPr marL="800100" lvl="1" indent="-342900">
              <a:buAutoNum type="alphaUcParenBoth"/>
            </a:pPr>
            <a:r>
              <a:rPr lang="en-US" dirty="0">
                <a:latin typeface="Times New Roman" panose="02020603050405020304" pitchFamily="18" charset="0"/>
                <a:cs typeface="Times New Roman" panose="02020603050405020304" pitchFamily="18" charset="0"/>
              </a:rPr>
              <a:t>Directs, undermines, or </a:t>
            </a:r>
            <a:r>
              <a:rPr lang="en-US" b="1" u="sng" dirty="0">
                <a:latin typeface="Times New Roman" panose="02020603050405020304" pitchFamily="18" charset="0"/>
                <a:cs typeface="Times New Roman" panose="02020603050405020304" pitchFamily="18" charset="0"/>
              </a:rPr>
              <a:t>has substantial influence over important decisions made by the reporting company</a:t>
            </a:r>
            <a:r>
              <a:rPr lang="en-US" dirty="0">
                <a:latin typeface="Times New Roman" panose="02020603050405020304" pitchFamily="18" charset="0"/>
                <a:cs typeface="Times New Roman" panose="02020603050405020304" pitchFamily="18" charset="0"/>
              </a:rPr>
              <a:t>, including decisions regarding:</a:t>
            </a:r>
          </a:p>
          <a:p>
            <a:pPr marL="1200150" lvl="2" indent="-342900">
              <a:buAutoNum type="arabicParenBoth"/>
            </a:pPr>
            <a:r>
              <a:rPr lang="en-US" dirty="0">
                <a:latin typeface="Times New Roman" panose="02020603050405020304" pitchFamily="18" charset="0"/>
                <a:cs typeface="Times New Roman" panose="02020603050405020304" pitchFamily="18" charset="0"/>
              </a:rPr>
              <a:t>The nature, scope, and attributes of the business of the reporting company, including the sale, lease, mortgage, or other transfer of any principal assets of the reporting company;</a:t>
            </a:r>
          </a:p>
          <a:p>
            <a:pPr marL="1200150" lvl="2" indent="-342900">
              <a:buAutoNum type="arabicParenBoth"/>
            </a:pPr>
            <a:r>
              <a:rPr lang="en-US" dirty="0">
                <a:latin typeface="Times New Roman" panose="02020603050405020304" pitchFamily="18" charset="0"/>
                <a:cs typeface="Times New Roman" panose="02020603050405020304" pitchFamily="18" charset="0"/>
              </a:rPr>
              <a:t>The reorganization, dissolution, or merger of the reporting company;</a:t>
            </a:r>
          </a:p>
          <a:p>
            <a:pPr marL="1200150" lvl="2" indent="-342900">
              <a:buAutoNum type="arabicParenBoth"/>
            </a:pPr>
            <a:r>
              <a:rPr lang="en-US" dirty="0">
                <a:latin typeface="Times New Roman" panose="02020603050405020304" pitchFamily="18" charset="0"/>
                <a:cs typeface="Times New Roman" panose="02020603050405020304" pitchFamily="18" charset="0"/>
              </a:rPr>
              <a:t>Major expenditures or investments, issuances of any equity, incurrence of any significant debt, or approval of the operating budget of the reporting company;</a:t>
            </a:r>
          </a:p>
          <a:p>
            <a:pPr marL="1200150" lvl="2" indent="-342900">
              <a:buAutoNum type="arabicParenBoth"/>
            </a:pPr>
            <a:r>
              <a:rPr lang="en-US" dirty="0">
                <a:latin typeface="Times New Roman" panose="02020603050405020304" pitchFamily="18" charset="0"/>
                <a:cs typeface="Times New Roman" panose="02020603050405020304" pitchFamily="18" charset="0"/>
              </a:rPr>
              <a:t>The selection or termination of business lines or ventures, or geographic focus, of the reporting company;</a:t>
            </a:r>
          </a:p>
          <a:p>
            <a:pPr marL="1200150" lvl="2" indent="-342900">
              <a:buAutoNum type="arabicParenBoth"/>
            </a:pPr>
            <a:r>
              <a:rPr lang="en-US" dirty="0">
                <a:latin typeface="Times New Roman" panose="02020603050405020304" pitchFamily="18" charset="0"/>
                <a:cs typeface="Times New Roman" panose="02020603050405020304" pitchFamily="18" charset="0"/>
              </a:rPr>
              <a:t>Compensation schemes and incentive programs for senior officers;</a:t>
            </a:r>
          </a:p>
          <a:p>
            <a:pPr marL="1200150" lvl="2" indent="-342900">
              <a:buAutoNum type="arabicParenBoth"/>
            </a:pPr>
            <a:r>
              <a:rPr lang="en-US" dirty="0">
                <a:latin typeface="Times New Roman" panose="02020603050405020304" pitchFamily="18" charset="0"/>
                <a:cs typeface="Times New Roman" panose="02020603050405020304" pitchFamily="18" charset="0"/>
              </a:rPr>
              <a:t>The entry into or termination, or the fulfillment or non-fulfillment, of significant contracts;</a:t>
            </a:r>
          </a:p>
          <a:p>
            <a:pPr marL="1200150" lvl="2" indent="-342900">
              <a:buAutoNum type="arabicParenBoth"/>
            </a:pPr>
            <a:r>
              <a:rPr lang="en-US" dirty="0">
                <a:latin typeface="Times New Roman" panose="02020603050405020304" pitchFamily="18" charset="0"/>
                <a:cs typeface="Times New Roman" panose="02020603050405020304" pitchFamily="18" charset="0"/>
              </a:rPr>
              <a:t>Amendments of any substantial governance documents of the reporting company, including the articles of incorporation or similar formation documents, bylaws, and significant policies or procedures; or</a:t>
            </a:r>
          </a:p>
          <a:p>
            <a:pPr marL="800100" lvl="1" indent="-342900">
              <a:buAutoNum type="alphaUcParenBoth"/>
            </a:pPr>
            <a:r>
              <a:rPr lang="en-US" dirty="0">
                <a:latin typeface="Times New Roman" panose="02020603050405020304" pitchFamily="18" charset="0"/>
                <a:cs typeface="Times New Roman" panose="02020603050405020304" pitchFamily="18" charset="0"/>
              </a:rPr>
              <a:t>Has any other form of substantial control over the reporting company.”</a:t>
            </a:r>
          </a:p>
        </p:txBody>
      </p:sp>
    </p:spTree>
    <p:extLst>
      <p:ext uri="{BB962C8B-B14F-4D97-AF65-F5344CB8AC3E}">
        <p14:creationId xmlns:p14="http://schemas.microsoft.com/office/powerpoint/2010/main" val="199358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27B9-E474-9731-D593-5B3586F8000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Corporate Transparency Act – Substantial Control</a:t>
            </a:r>
          </a:p>
        </p:txBody>
      </p:sp>
      <p:sp>
        <p:nvSpPr>
          <p:cNvPr id="3" name="Content Placeholder 2">
            <a:extLst>
              <a:ext uri="{FF2B5EF4-FFF2-40B4-BE49-F238E27FC236}">
                <a16:creationId xmlns:a16="http://schemas.microsoft.com/office/drawing/2014/main" id="{796B0F21-04B2-7118-765B-951BC77F04BF}"/>
              </a:ext>
            </a:extLst>
          </p:cNvPr>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The definition of “substantial control” is a facts and circumstances test</a:t>
            </a:r>
          </a:p>
          <a:p>
            <a:pPr marL="800100" lvl="1" indent="-342900">
              <a:buAutoNum type="arabicPeriod"/>
            </a:pPr>
            <a:r>
              <a:rPr lang="en-US" sz="2400" dirty="0">
                <a:latin typeface="Times New Roman" panose="02020603050405020304" pitchFamily="18" charset="0"/>
                <a:cs typeface="Times New Roman" panose="02020603050405020304" pitchFamily="18" charset="0"/>
              </a:rPr>
              <a:t>Definition is a list of examples, not a comprehensive list</a:t>
            </a:r>
          </a:p>
          <a:p>
            <a:pPr marL="800100" lvl="1" indent="-342900">
              <a:buAutoNum type="arabicPeriod"/>
            </a:pPr>
            <a:r>
              <a:rPr lang="en-US" sz="2400" b="1" dirty="0">
                <a:latin typeface="Times New Roman" panose="02020603050405020304" pitchFamily="18" charset="0"/>
                <a:cs typeface="Times New Roman" panose="02020603050405020304" pitchFamily="18" charset="0"/>
              </a:rPr>
              <a:t>Subsection (C) is key: “substantial influence over… important matters affecting the reporting company”</a:t>
            </a:r>
          </a:p>
          <a:p>
            <a:pPr marL="800100" lvl="1" indent="-342900">
              <a:buAutoNum type="arabicPeriod"/>
            </a:pPr>
            <a:r>
              <a:rPr lang="en-US" sz="2400" dirty="0">
                <a:latin typeface="Times New Roman" panose="02020603050405020304" pitchFamily="18" charset="0"/>
                <a:cs typeface="Times New Roman" panose="02020603050405020304" pitchFamily="18" charset="0"/>
              </a:rPr>
              <a:t>There is no safe harbor for excluding any individual</a:t>
            </a:r>
          </a:p>
          <a:p>
            <a:pPr marL="400050"/>
            <a:r>
              <a:rPr lang="en-US" sz="2400" dirty="0">
                <a:latin typeface="Times New Roman" panose="02020603050405020304" pitchFamily="18" charset="0"/>
                <a:cs typeface="Times New Roman" panose="02020603050405020304" pitchFamily="18" charset="0"/>
              </a:rPr>
              <a:t>Because the penalties for omitting an individual can be severe, most reporting companies will include (a) all directors, (b) senior executive officers, and (c) any person with a right to vote on major decisions. </a:t>
            </a:r>
          </a:p>
        </p:txBody>
      </p:sp>
    </p:spTree>
    <p:extLst>
      <p:ext uri="{BB962C8B-B14F-4D97-AF65-F5344CB8AC3E}">
        <p14:creationId xmlns:p14="http://schemas.microsoft.com/office/powerpoint/2010/main" val="255544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1543-A6E6-88B2-F2EA-68FF2B1D045C}"/>
              </a:ext>
            </a:extLst>
          </p:cNvPr>
          <p:cNvSpPr>
            <a:spLocks noGrp="1"/>
          </p:cNvSpPr>
          <p:nvPr>
            <p:ph type="title"/>
          </p:nvPr>
        </p:nvSpPr>
        <p:spPr>
          <a:xfrm>
            <a:off x="674185" y="452718"/>
            <a:ext cx="9404723" cy="1400530"/>
          </a:xfrm>
        </p:spPr>
        <p:txBody>
          <a:bodyPr/>
          <a:lstStyle/>
          <a:p>
            <a:r>
              <a:rPr lang="en-US" dirty="0">
                <a:latin typeface="Times New Roman" panose="02020603050405020304" pitchFamily="18" charset="0"/>
                <a:cs typeface="Times New Roman" panose="02020603050405020304" pitchFamily="18" charset="0"/>
              </a:rPr>
              <a:t>Beneficial Owner – Example #5</a:t>
            </a:r>
          </a:p>
        </p:txBody>
      </p:sp>
      <p:sp>
        <p:nvSpPr>
          <p:cNvPr id="5" name="Content Placeholder 4">
            <a:extLst>
              <a:ext uri="{FF2B5EF4-FFF2-40B4-BE49-F238E27FC236}">
                <a16:creationId xmlns:a16="http://schemas.microsoft.com/office/drawing/2014/main" id="{EFD7E994-C897-925B-56A1-08F1D35E9365}"/>
              </a:ext>
            </a:extLst>
          </p:cNvPr>
          <p:cNvSpPr>
            <a:spLocks noGrp="1"/>
          </p:cNvSpPr>
          <p:nvPr>
            <p:ph sz="half" idx="2"/>
          </p:nvPr>
        </p:nvSpPr>
        <p:spPr>
          <a:xfrm>
            <a:off x="5654493" y="2056092"/>
            <a:ext cx="6118231" cy="4200245"/>
          </a:xfrm>
        </p:spPr>
        <p:txBody>
          <a:bodyPr>
            <a:normAutofit/>
          </a:bodyPr>
          <a:lstStyle/>
          <a:p>
            <a:r>
              <a:rPr lang="en-US"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dirty="0">
                <a:latin typeface="Times New Roman" panose="02020603050405020304" pitchFamily="18" charset="0"/>
                <a:cs typeface="Times New Roman" panose="02020603050405020304" pitchFamily="18" charset="0"/>
              </a:rPr>
              <a:t>Alpha, LLC owns 80% while Betty and Charlie each own 10%. Alfonse is the sole director on the Board of ACME Corporation. </a:t>
            </a:r>
          </a:p>
          <a:p>
            <a:pPr lvl="1"/>
            <a:r>
              <a:rPr lang="en-US" sz="1800" dirty="0">
                <a:latin typeface="Times New Roman" panose="02020603050405020304" pitchFamily="18" charset="0"/>
                <a:cs typeface="Times New Roman" panose="02020603050405020304" pitchFamily="18" charset="0"/>
              </a:rPr>
              <a:t>Betty and Charlie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fall </a:t>
            </a:r>
            <a:r>
              <a:rPr lang="en-US" sz="1800" u="sng" dirty="0">
                <a:latin typeface="Times New Roman" panose="02020603050405020304" pitchFamily="18" charset="0"/>
                <a:cs typeface="Times New Roman" panose="02020603050405020304" pitchFamily="18" charset="0"/>
              </a:rPr>
              <a:t>below 25% </a:t>
            </a:r>
            <a:r>
              <a:rPr lang="en-US" sz="1800" dirty="0">
                <a:latin typeface="Times New Roman" panose="02020603050405020304" pitchFamily="18" charset="0"/>
                <a:cs typeface="Times New Roman" panose="02020603050405020304" pitchFamily="18" charset="0"/>
              </a:rPr>
              <a:t>and (ii) do not have substantial control, so they are not beneficial owners.</a:t>
            </a:r>
          </a:p>
          <a:p>
            <a:pPr lvl="1"/>
            <a:r>
              <a:rPr lang="en-US" sz="1800" dirty="0">
                <a:latin typeface="Times New Roman" panose="02020603050405020304" pitchFamily="18" charset="0"/>
                <a:cs typeface="Times New Roman" panose="02020603050405020304" pitchFamily="18" charset="0"/>
              </a:rPr>
              <a:t>Alfonse owns 100% of Alpha, LLC and has indirect beneficial owner of 80% of ACME Corporation, so he is a beneficial owner on the ownership test. </a:t>
            </a:r>
          </a:p>
          <a:p>
            <a:pPr lvl="1"/>
            <a:r>
              <a:rPr lang="en-US" sz="1800" dirty="0">
                <a:latin typeface="Times New Roman" panose="02020603050405020304" pitchFamily="18" charset="0"/>
                <a:cs typeface="Times New Roman" panose="02020603050405020304" pitchFamily="18" charset="0"/>
              </a:rPr>
              <a:t>Alfonse is also a beneficial owner by virtue of the substantial control test because he is the sole director. </a:t>
            </a:r>
          </a:p>
        </p:txBody>
      </p:sp>
      <p:sp>
        <p:nvSpPr>
          <p:cNvPr id="6" name="Rectangle 5">
            <a:extLst>
              <a:ext uri="{FF2B5EF4-FFF2-40B4-BE49-F238E27FC236}">
                <a16:creationId xmlns:a16="http://schemas.microsoft.com/office/drawing/2014/main" id="{DCD5EF62-D2E8-F474-EB24-F7475588A06B}"/>
              </a:ext>
            </a:extLst>
          </p:cNvPr>
          <p:cNvSpPr/>
          <p:nvPr/>
        </p:nvSpPr>
        <p:spPr>
          <a:xfrm>
            <a:off x="1692442" y="3118184"/>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Alpha, LLC</a:t>
            </a:r>
          </a:p>
        </p:txBody>
      </p:sp>
      <p:sp>
        <p:nvSpPr>
          <p:cNvPr id="7" name="Rectangle 6">
            <a:extLst>
              <a:ext uri="{FF2B5EF4-FFF2-40B4-BE49-F238E27FC236}">
                <a16:creationId xmlns:a16="http://schemas.microsoft.com/office/drawing/2014/main" id="{5DC547D1-3BD5-6959-5B87-92E031BBDAEC}"/>
              </a:ext>
            </a:extLst>
          </p:cNvPr>
          <p:cNvSpPr/>
          <p:nvPr/>
        </p:nvSpPr>
        <p:spPr>
          <a:xfrm>
            <a:off x="419276" y="4190303"/>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8" name="Rectangle 7">
            <a:extLst>
              <a:ext uri="{FF2B5EF4-FFF2-40B4-BE49-F238E27FC236}">
                <a16:creationId xmlns:a16="http://schemas.microsoft.com/office/drawing/2014/main" id="{A5089F8D-8496-EFDF-4CEF-FCC9461C7F64}"/>
              </a:ext>
            </a:extLst>
          </p:cNvPr>
          <p:cNvSpPr/>
          <p:nvPr/>
        </p:nvSpPr>
        <p:spPr>
          <a:xfrm>
            <a:off x="3448878" y="4190303"/>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9" name="Rectangle 8">
            <a:extLst>
              <a:ext uri="{FF2B5EF4-FFF2-40B4-BE49-F238E27FC236}">
                <a16:creationId xmlns:a16="http://schemas.microsoft.com/office/drawing/2014/main" id="{87A0C982-FE74-FD77-B67F-E896873974FE}"/>
              </a:ext>
            </a:extLst>
          </p:cNvPr>
          <p:cNvSpPr/>
          <p:nvPr/>
        </p:nvSpPr>
        <p:spPr>
          <a:xfrm>
            <a:off x="1163052" y="5325283"/>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10" name="Straight Connector 9">
            <a:extLst>
              <a:ext uri="{FF2B5EF4-FFF2-40B4-BE49-F238E27FC236}">
                <a16:creationId xmlns:a16="http://schemas.microsoft.com/office/drawing/2014/main" id="{F8049EB7-3B23-7C42-5EA9-EAF3480CA60F}"/>
              </a:ext>
            </a:extLst>
          </p:cNvPr>
          <p:cNvCxnSpPr>
            <a:stCxn id="7" idx="2"/>
            <a:endCxn id="9" idx="0"/>
          </p:cNvCxnSpPr>
          <p:nvPr/>
        </p:nvCxnSpPr>
        <p:spPr>
          <a:xfrm>
            <a:off x="1111092" y="4811935"/>
            <a:ext cx="1559918" cy="513348"/>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B3723221-FABB-3B9A-EBA0-A01E5814E942}"/>
              </a:ext>
            </a:extLst>
          </p:cNvPr>
          <p:cNvCxnSpPr>
            <a:cxnSpLocks/>
            <a:stCxn id="6" idx="2"/>
            <a:endCxn id="9" idx="0"/>
          </p:cNvCxnSpPr>
          <p:nvPr/>
        </p:nvCxnSpPr>
        <p:spPr>
          <a:xfrm>
            <a:off x="2626894" y="3739816"/>
            <a:ext cx="44116" cy="1585467"/>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259FF102-5E06-5AA7-260E-94A177A570CF}"/>
              </a:ext>
            </a:extLst>
          </p:cNvPr>
          <p:cNvCxnSpPr>
            <a:stCxn id="8" idx="2"/>
            <a:endCxn id="9" idx="0"/>
          </p:cNvCxnSpPr>
          <p:nvPr/>
        </p:nvCxnSpPr>
        <p:spPr>
          <a:xfrm flipH="1">
            <a:off x="2671010" y="4811935"/>
            <a:ext cx="1515805" cy="513348"/>
          </a:xfrm>
          <a:prstGeom prst="line">
            <a:avLst/>
          </a:prstGeom>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DCCD95BA-B8AA-782A-7E7D-067A8CA41976}"/>
              </a:ext>
            </a:extLst>
          </p:cNvPr>
          <p:cNvSpPr/>
          <p:nvPr/>
        </p:nvSpPr>
        <p:spPr>
          <a:xfrm>
            <a:off x="1644316" y="1853248"/>
            <a:ext cx="1921042" cy="56108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a:t>
            </a:r>
          </a:p>
        </p:txBody>
      </p:sp>
      <p:cxnSp>
        <p:nvCxnSpPr>
          <p:cNvPr id="20" name="Straight Connector 19">
            <a:extLst>
              <a:ext uri="{FF2B5EF4-FFF2-40B4-BE49-F238E27FC236}">
                <a16:creationId xmlns:a16="http://schemas.microsoft.com/office/drawing/2014/main" id="{F94EDB9E-AA68-1A61-62A9-4B908BD4888D}"/>
              </a:ext>
            </a:extLst>
          </p:cNvPr>
          <p:cNvCxnSpPr>
            <a:cxnSpLocks/>
            <a:stCxn id="16" idx="2"/>
            <a:endCxn id="6" idx="0"/>
          </p:cNvCxnSpPr>
          <p:nvPr/>
        </p:nvCxnSpPr>
        <p:spPr>
          <a:xfrm>
            <a:off x="2604837" y="2414337"/>
            <a:ext cx="22057" cy="70384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7805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26E4-9C76-00E7-F69E-3665AF5DA7E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#6</a:t>
            </a:r>
          </a:p>
        </p:txBody>
      </p:sp>
      <p:sp>
        <p:nvSpPr>
          <p:cNvPr id="4" name="Content Placeholder 3">
            <a:extLst>
              <a:ext uri="{FF2B5EF4-FFF2-40B4-BE49-F238E27FC236}">
                <a16:creationId xmlns:a16="http://schemas.microsoft.com/office/drawing/2014/main" id="{9353AEE9-E23C-8425-7F47-37E1114CAD9F}"/>
              </a:ext>
            </a:extLst>
          </p:cNvPr>
          <p:cNvSpPr>
            <a:spLocks noGrp="1"/>
          </p:cNvSpPr>
          <p:nvPr>
            <p:ph sz="half" idx="2"/>
          </p:nvPr>
        </p:nvSpPr>
        <p:spPr>
          <a:xfrm>
            <a:off x="5654493" y="2056092"/>
            <a:ext cx="6118231" cy="4200245"/>
          </a:xfrm>
        </p:spPr>
        <p:txBody>
          <a:bodyPr>
            <a:noAutofit/>
          </a:bodyPr>
          <a:lstStyle/>
          <a:p>
            <a:r>
              <a:rPr lang="en-US"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dirty="0">
                <a:latin typeface="Times New Roman" panose="02020603050405020304" pitchFamily="18" charset="0"/>
                <a:cs typeface="Times New Roman" panose="02020603050405020304" pitchFamily="18" charset="0"/>
              </a:rPr>
              <a:t>Same facts as Example #5, except there is a Shareholders Agreement that requires the consent of 100% of the Shareholders before ACME Corporation may make any Major Decision.</a:t>
            </a:r>
          </a:p>
          <a:p>
            <a:pPr lvl="1"/>
            <a:r>
              <a:rPr lang="en-US" sz="1800" dirty="0">
                <a:latin typeface="Times New Roman" panose="02020603050405020304" pitchFamily="18" charset="0"/>
                <a:cs typeface="Times New Roman" panose="02020603050405020304" pitchFamily="18" charset="0"/>
              </a:rPr>
              <a:t>Betty and Charlie now have substantial control because each has a veto over any Major Decision. </a:t>
            </a:r>
          </a:p>
          <a:p>
            <a:r>
              <a:rPr lang="en-US" dirty="0">
                <a:latin typeface="Times New Roman" panose="02020603050405020304" pitchFamily="18" charset="0"/>
                <a:cs typeface="Times New Roman" panose="02020603050405020304" pitchFamily="18" charset="0"/>
              </a:rPr>
              <a:t>Would the outcome change if the Shareholders Agreement instead required the consent of 90% or more of the Shareholders before ACME Corporation may make any Major Decision?</a:t>
            </a:r>
          </a:p>
          <a:p>
            <a:pPr lvl="1"/>
            <a:r>
              <a:rPr lang="en-US" sz="1800" dirty="0">
                <a:latin typeface="Times New Roman" panose="02020603050405020304" pitchFamily="18" charset="0"/>
                <a:cs typeface="Times New Roman" panose="02020603050405020304" pitchFamily="18" charset="0"/>
              </a:rPr>
              <a:t>Prudent answer would be that Betty and Charlie still have substantial control because the vote of either of them would be required. </a:t>
            </a:r>
          </a:p>
        </p:txBody>
      </p:sp>
      <p:sp>
        <p:nvSpPr>
          <p:cNvPr id="5" name="Rectangle 4">
            <a:extLst>
              <a:ext uri="{FF2B5EF4-FFF2-40B4-BE49-F238E27FC236}">
                <a16:creationId xmlns:a16="http://schemas.microsoft.com/office/drawing/2014/main" id="{D13174DA-1214-A8A8-723E-51B25AB8F36E}"/>
              </a:ext>
            </a:extLst>
          </p:cNvPr>
          <p:cNvSpPr/>
          <p:nvPr/>
        </p:nvSpPr>
        <p:spPr>
          <a:xfrm>
            <a:off x="1692442" y="3118184"/>
            <a:ext cx="186890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Alpha, LLC</a:t>
            </a:r>
          </a:p>
        </p:txBody>
      </p:sp>
      <p:sp>
        <p:nvSpPr>
          <p:cNvPr id="6" name="Rectangle 5">
            <a:extLst>
              <a:ext uri="{FF2B5EF4-FFF2-40B4-BE49-F238E27FC236}">
                <a16:creationId xmlns:a16="http://schemas.microsoft.com/office/drawing/2014/main" id="{33ED45FD-4ECF-FEDD-B6F6-0B111774E927}"/>
              </a:ext>
            </a:extLst>
          </p:cNvPr>
          <p:cNvSpPr/>
          <p:nvPr/>
        </p:nvSpPr>
        <p:spPr>
          <a:xfrm>
            <a:off x="419276" y="4190303"/>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7" name="Rectangle 6">
            <a:extLst>
              <a:ext uri="{FF2B5EF4-FFF2-40B4-BE49-F238E27FC236}">
                <a16:creationId xmlns:a16="http://schemas.microsoft.com/office/drawing/2014/main" id="{F29DE835-AAD5-6ED7-FA97-D33708B40179}"/>
              </a:ext>
            </a:extLst>
          </p:cNvPr>
          <p:cNvSpPr/>
          <p:nvPr/>
        </p:nvSpPr>
        <p:spPr>
          <a:xfrm>
            <a:off x="3448878" y="4190303"/>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8" name="Rectangle 7">
            <a:extLst>
              <a:ext uri="{FF2B5EF4-FFF2-40B4-BE49-F238E27FC236}">
                <a16:creationId xmlns:a16="http://schemas.microsoft.com/office/drawing/2014/main" id="{FEAA160A-6169-0183-1410-0ADEA5ED3C1F}"/>
              </a:ext>
            </a:extLst>
          </p:cNvPr>
          <p:cNvSpPr/>
          <p:nvPr/>
        </p:nvSpPr>
        <p:spPr>
          <a:xfrm>
            <a:off x="1163052" y="5325283"/>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Corporation (DE)</a:t>
            </a:r>
          </a:p>
        </p:txBody>
      </p:sp>
      <p:cxnSp>
        <p:nvCxnSpPr>
          <p:cNvPr id="9" name="Straight Connector 8">
            <a:extLst>
              <a:ext uri="{FF2B5EF4-FFF2-40B4-BE49-F238E27FC236}">
                <a16:creationId xmlns:a16="http://schemas.microsoft.com/office/drawing/2014/main" id="{F4DD71BF-3258-E01B-2B1C-B92B76A6C5B7}"/>
              </a:ext>
            </a:extLst>
          </p:cNvPr>
          <p:cNvCxnSpPr>
            <a:stCxn id="6" idx="2"/>
            <a:endCxn id="8" idx="0"/>
          </p:cNvCxnSpPr>
          <p:nvPr/>
        </p:nvCxnSpPr>
        <p:spPr>
          <a:xfrm>
            <a:off x="1111092" y="4811935"/>
            <a:ext cx="1559918" cy="51334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4C12AD5B-F534-E1CD-B64D-770108E1390C}"/>
              </a:ext>
            </a:extLst>
          </p:cNvPr>
          <p:cNvCxnSpPr>
            <a:cxnSpLocks/>
            <a:stCxn id="5" idx="2"/>
            <a:endCxn id="8" idx="0"/>
          </p:cNvCxnSpPr>
          <p:nvPr/>
        </p:nvCxnSpPr>
        <p:spPr>
          <a:xfrm>
            <a:off x="2626894" y="3739816"/>
            <a:ext cx="44116" cy="158546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339F5D93-00B6-074E-F0CE-6D66E7DF27FD}"/>
              </a:ext>
            </a:extLst>
          </p:cNvPr>
          <p:cNvCxnSpPr>
            <a:stCxn id="7" idx="2"/>
            <a:endCxn id="8" idx="0"/>
          </p:cNvCxnSpPr>
          <p:nvPr/>
        </p:nvCxnSpPr>
        <p:spPr>
          <a:xfrm flipH="1">
            <a:off x="2671010" y="4811935"/>
            <a:ext cx="1515805" cy="513348"/>
          </a:xfrm>
          <a:prstGeom prst="line">
            <a:avLst/>
          </a:prstGeom>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1DA2A3D7-A7D3-A8F5-CE02-0B64AB20C3EB}"/>
              </a:ext>
            </a:extLst>
          </p:cNvPr>
          <p:cNvSpPr/>
          <p:nvPr/>
        </p:nvSpPr>
        <p:spPr>
          <a:xfrm>
            <a:off x="1644316" y="1853248"/>
            <a:ext cx="1921042" cy="56108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a:t>
            </a:r>
          </a:p>
        </p:txBody>
      </p:sp>
      <p:cxnSp>
        <p:nvCxnSpPr>
          <p:cNvPr id="13" name="Straight Connector 12">
            <a:extLst>
              <a:ext uri="{FF2B5EF4-FFF2-40B4-BE49-F238E27FC236}">
                <a16:creationId xmlns:a16="http://schemas.microsoft.com/office/drawing/2014/main" id="{2EA421FE-6449-415D-755B-878B03590BEB}"/>
              </a:ext>
            </a:extLst>
          </p:cNvPr>
          <p:cNvCxnSpPr>
            <a:cxnSpLocks/>
            <a:stCxn id="12" idx="2"/>
            <a:endCxn id="5" idx="0"/>
          </p:cNvCxnSpPr>
          <p:nvPr/>
        </p:nvCxnSpPr>
        <p:spPr>
          <a:xfrm>
            <a:off x="2604837" y="2414337"/>
            <a:ext cx="22057" cy="70384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6944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982A-5F97-49FA-830C-5165D6113A2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#7</a:t>
            </a:r>
          </a:p>
        </p:txBody>
      </p:sp>
      <p:sp>
        <p:nvSpPr>
          <p:cNvPr id="4" name="Content Placeholder 3">
            <a:extLst>
              <a:ext uri="{FF2B5EF4-FFF2-40B4-BE49-F238E27FC236}">
                <a16:creationId xmlns:a16="http://schemas.microsoft.com/office/drawing/2014/main" id="{D9721763-7F65-33C0-3CA6-0DBF46429A20}"/>
              </a:ext>
            </a:extLst>
          </p:cNvPr>
          <p:cNvSpPr>
            <a:spLocks noGrp="1"/>
          </p:cNvSpPr>
          <p:nvPr>
            <p:ph sz="half" idx="2"/>
          </p:nvPr>
        </p:nvSpPr>
        <p:spPr>
          <a:xfrm>
            <a:off x="5654493" y="2056092"/>
            <a:ext cx="6107201" cy="4200245"/>
          </a:xfrm>
        </p:spPr>
        <p:txBody>
          <a:bodyPr>
            <a:noAutofit/>
          </a:bodyPr>
          <a:lstStyle/>
          <a:p>
            <a:r>
              <a:rPr lang="en-US" sz="2000" dirty="0">
                <a:latin typeface="Times New Roman" panose="02020603050405020304" pitchFamily="18" charset="0"/>
                <a:cs typeface="Times New Roman" panose="02020603050405020304" pitchFamily="18" charset="0"/>
              </a:rPr>
              <a:t>Assuming there are no other relevant facts, who is a beneficial owner if: </a:t>
            </a:r>
          </a:p>
          <a:p>
            <a:pPr>
              <a:buFont typeface="+mj-lt"/>
              <a:buAutoNum type="arabicPeriod"/>
            </a:pPr>
            <a:r>
              <a:rPr lang="en-US" sz="2000" dirty="0">
                <a:latin typeface="Times New Roman" panose="02020603050405020304" pitchFamily="18" charset="0"/>
                <a:cs typeface="Times New Roman" panose="02020603050405020304" pitchFamily="18" charset="0"/>
              </a:rPr>
              <a:t>ACME Enterprises is a member-managed LLC and each of Members A-F owns an equal 1/6</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Major decisions require a majority (4/6) vote of the Members.</a:t>
            </a:r>
          </a:p>
          <a:p>
            <a:pPr lvl="1">
              <a:buFont typeface="+mj-lt"/>
              <a:buAutoNum type="arabicPeriod"/>
            </a:pPr>
            <a:r>
              <a:rPr lang="en-US" sz="2000" dirty="0">
                <a:latin typeface="Times New Roman" panose="02020603050405020304" pitchFamily="18" charset="0"/>
                <a:cs typeface="Times New Roman" panose="02020603050405020304" pitchFamily="18" charset="0"/>
              </a:rPr>
              <a:t>No Member is &gt;25%</a:t>
            </a:r>
          </a:p>
          <a:p>
            <a:pPr lvl="1">
              <a:buFont typeface="+mj-lt"/>
              <a:buAutoNum type="arabicPeriod"/>
            </a:pPr>
            <a:r>
              <a:rPr lang="en-US" sz="2000" dirty="0">
                <a:latin typeface="Times New Roman" panose="02020603050405020304" pitchFamily="18" charset="0"/>
                <a:cs typeface="Times New Roman" panose="02020603050405020304" pitchFamily="18" charset="0"/>
              </a:rPr>
              <a:t>Each has substantial control because each has “substantial influence” over major decisions</a:t>
            </a:r>
          </a:p>
          <a:p>
            <a:pPr lvl="2"/>
            <a:r>
              <a:rPr lang="en-US" sz="2000" dirty="0">
                <a:latin typeface="Times New Roman" panose="02020603050405020304" pitchFamily="18" charset="0"/>
                <a:cs typeface="Times New Roman" panose="02020603050405020304" pitchFamily="18" charset="0"/>
              </a:rPr>
              <a:t>Therefore, each of Member A-F is a beneficial owner under the substantial control test. </a:t>
            </a:r>
          </a:p>
        </p:txBody>
      </p:sp>
      <p:sp>
        <p:nvSpPr>
          <p:cNvPr id="5" name="Rectangle 4">
            <a:extLst>
              <a:ext uri="{FF2B5EF4-FFF2-40B4-BE49-F238E27FC236}">
                <a16:creationId xmlns:a16="http://schemas.microsoft.com/office/drawing/2014/main" id="{B50BEAE5-C902-8CCE-48B8-4D5249228841}"/>
              </a:ext>
            </a:extLst>
          </p:cNvPr>
          <p:cNvSpPr/>
          <p:nvPr/>
        </p:nvSpPr>
        <p:spPr>
          <a:xfrm>
            <a:off x="78380" y="2843464"/>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a:t>
            </a:r>
          </a:p>
        </p:txBody>
      </p:sp>
      <p:sp>
        <p:nvSpPr>
          <p:cNvPr id="6" name="Rectangle 5">
            <a:extLst>
              <a:ext uri="{FF2B5EF4-FFF2-40B4-BE49-F238E27FC236}">
                <a16:creationId xmlns:a16="http://schemas.microsoft.com/office/drawing/2014/main" id="{975E8087-EAC8-F3A4-75DB-77E2D89E1893}"/>
              </a:ext>
            </a:extLst>
          </p:cNvPr>
          <p:cNvSpPr/>
          <p:nvPr/>
        </p:nvSpPr>
        <p:spPr>
          <a:xfrm>
            <a:off x="1924879" y="283162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7" name="Rectangle 6">
            <a:extLst>
              <a:ext uri="{FF2B5EF4-FFF2-40B4-BE49-F238E27FC236}">
                <a16:creationId xmlns:a16="http://schemas.microsoft.com/office/drawing/2014/main" id="{CFAED73F-C9A3-9F1E-B8CB-407A9BC0105B}"/>
              </a:ext>
            </a:extLst>
          </p:cNvPr>
          <p:cNvSpPr/>
          <p:nvPr/>
        </p:nvSpPr>
        <p:spPr>
          <a:xfrm>
            <a:off x="78380" y="4205038"/>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9" name="Rectangle 8">
            <a:extLst>
              <a:ext uri="{FF2B5EF4-FFF2-40B4-BE49-F238E27FC236}">
                <a16:creationId xmlns:a16="http://schemas.microsoft.com/office/drawing/2014/main" id="{62CBA520-0097-BF7B-9888-4D7F39DFE8BF}"/>
              </a:ext>
            </a:extLst>
          </p:cNvPr>
          <p:cNvSpPr/>
          <p:nvPr/>
        </p:nvSpPr>
        <p:spPr>
          <a:xfrm>
            <a:off x="1114926" y="5289885"/>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Enters., LLC (DE)</a:t>
            </a:r>
          </a:p>
        </p:txBody>
      </p:sp>
      <p:sp>
        <p:nvSpPr>
          <p:cNvPr id="8" name="Rectangle 7">
            <a:extLst>
              <a:ext uri="{FF2B5EF4-FFF2-40B4-BE49-F238E27FC236}">
                <a16:creationId xmlns:a16="http://schemas.microsoft.com/office/drawing/2014/main" id="{817B418A-E16E-D32B-F263-F3E7723D8DB4}"/>
              </a:ext>
            </a:extLst>
          </p:cNvPr>
          <p:cNvSpPr/>
          <p:nvPr/>
        </p:nvSpPr>
        <p:spPr>
          <a:xfrm>
            <a:off x="1902995" y="417054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David</a:t>
            </a:r>
          </a:p>
        </p:txBody>
      </p:sp>
      <p:cxnSp>
        <p:nvCxnSpPr>
          <p:cNvPr id="10" name="Straight Connector 9">
            <a:extLst>
              <a:ext uri="{FF2B5EF4-FFF2-40B4-BE49-F238E27FC236}">
                <a16:creationId xmlns:a16="http://schemas.microsoft.com/office/drawing/2014/main" id="{60BE7D58-DAF7-0942-0F0C-00BA7BB17799}"/>
              </a:ext>
            </a:extLst>
          </p:cNvPr>
          <p:cNvCxnSpPr>
            <a:stCxn id="5" idx="2"/>
            <a:endCxn id="9" idx="0"/>
          </p:cNvCxnSpPr>
          <p:nvPr/>
        </p:nvCxnSpPr>
        <p:spPr>
          <a:xfrm>
            <a:off x="770196" y="3465096"/>
            <a:ext cx="1852688" cy="182478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360B03-371F-A3D5-B3A1-B93FEA6974C4}"/>
              </a:ext>
            </a:extLst>
          </p:cNvPr>
          <p:cNvCxnSpPr>
            <a:stCxn id="7" idx="2"/>
            <a:endCxn id="9" idx="0"/>
          </p:cNvCxnSpPr>
          <p:nvPr/>
        </p:nvCxnSpPr>
        <p:spPr>
          <a:xfrm>
            <a:off x="770196" y="4826670"/>
            <a:ext cx="1852688" cy="46321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FE625C4D-9D6F-4B1F-7684-400A706216BA}"/>
              </a:ext>
            </a:extLst>
          </p:cNvPr>
          <p:cNvCxnSpPr>
            <a:stCxn id="6" idx="2"/>
            <a:endCxn id="9" idx="0"/>
          </p:cNvCxnSpPr>
          <p:nvPr/>
        </p:nvCxnSpPr>
        <p:spPr>
          <a:xfrm flipH="1">
            <a:off x="2622884" y="3453256"/>
            <a:ext cx="39932" cy="1836629"/>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0FD34DB-759C-CF78-0542-1546D3736547}"/>
              </a:ext>
            </a:extLst>
          </p:cNvPr>
          <p:cNvCxnSpPr>
            <a:stCxn id="8" idx="2"/>
            <a:endCxn id="9" idx="0"/>
          </p:cNvCxnSpPr>
          <p:nvPr/>
        </p:nvCxnSpPr>
        <p:spPr>
          <a:xfrm flipH="1">
            <a:off x="2622884" y="4792176"/>
            <a:ext cx="18048" cy="497709"/>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0D31BAA0-ACC6-BB4B-5F77-732FF910E5C6}"/>
              </a:ext>
            </a:extLst>
          </p:cNvPr>
          <p:cNvSpPr/>
          <p:nvPr/>
        </p:nvSpPr>
        <p:spPr>
          <a:xfrm>
            <a:off x="3693694" y="4136049"/>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Frank</a:t>
            </a:r>
          </a:p>
        </p:txBody>
      </p:sp>
      <p:sp>
        <p:nvSpPr>
          <p:cNvPr id="19" name="Rectangle 18">
            <a:extLst>
              <a:ext uri="{FF2B5EF4-FFF2-40B4-BE49-F238E27FC236}">
                <a16:creationId xmlns:a16="http://schemas.microsoft.com/office/drawing/2014/main" id="{94126425-74AA-3C36-75E0-B42186AF1528}"/>
              </a:ext>
            </a:extLst>
          </p:cNvPr>
          <p:cNvSpPr/>
          <p:nvPr/>
        </p:nvSpPr>
        <p:spPr>
          <a:xfrm>
            <a:off x="3737635" y="284346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Ezra</a:t>
            </a:r>
          </a:p>
        </p:txBody>
      </p:sp>
      <p:cxnSp>
        <p:nvCxnSpPr>
          <p:cNvPr id="21" name="Straight Connector 20">
            <a:extLst>
              <a:ext uri="{FF2B5EF4-FFF2-40B4-BE49-F238E27FC236}">
                <a16:creationId xmlns:a16="http://schemas.microsoft.com/office/drawing/2014/main" id="{CC884AF4-F36F-A345-8DA5-E2581A323B44}"/>
              </a:ext>
            </a:extLst>
          </p:cNvPr>
          <p:cNvCxnSpPr>
            <a:cxnSpLocks/>
            <a:stCxn id="9" idx="0"/>
            <a:endCxn id="18" idx="2"/>
          </p:cNvCxnSpPr>
          <p:nvPr/>
        </p:nvCxnSpPr>
        <p:spPr>
          <a:xfrm flipV="1">
            <a:off x="2622884" y="4757681"/>
            <a:ext cx="1808747" cy="532204"/>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692D747B-54DB-5635-0563-CD6CFFFA2ED0}"/>
              </a:ext>
            </a:extLst>
          </p:cNvPr>
          <p:cNvCxnSpPr>
            <a:stCxn id="9" idx="0"/>
            <a:endCxn id="19" idx="2"/>
          </p:cNvCxnSpPr>
          <p:nvPr/>
        </p:nvCxnSpPr>
        <p:spPr>
          <a:xfrm flipV="1">
            <a:off x="2622884" y="3465096"/>
            <a:ext cx="1852688" cy="182478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73615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3222-6485-AE31-5541-59252E54292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#8</a:t>
            </a:r>
          </a:p>
        </p:txBody>
      </p:sp>
      <p:sp>
        <p:nvSpPr>
          <p:cNvPr id="4" name="Content Placeholder 3">
            <a:extLst>
              <a:ext uri="{FF2B5EF4-FFF2-40B4-BE49-F238E27FC236}">
                <a16:creationId xmlns:a16="http://schemas.microsoft.com/office/drawing/2014/main" id="{8AD2E9F2-6552-BEEE-8FBE-99673AB473AE}"/>
              </a:ext>
            </a:extLst>
          </p:cNvPr>
          <p:cNvSpPr>
            <a:spLocks noGrp="1"/>
          </p:cNvSpPr>
          <p:nvPr>
            <p:ph sz="half" idx="2"/>
          </p:nvPr>
        </p:nvSpPr>
        <p:spPr>
          <a:xfrm>
            <a:off x="5654493" y="2104915"/>
            <a:ext cx="5981695" cy="4300367"/>
          </a:xfrm>
        </p:spPr>
        <p:txBody>
          <a:bodyPr>
            <a:noAutofit/>
          </a:bodyPr>
          <a:lstStyle/>
          <a:p>
            <a:r>
              <a:rPr lang="en-US" sz="2000"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sz="2000" dirty="0">
                <a:latin typeface="Times New Roman" panose="02020603050405020304" pitchFamily="18" charset="0"/>
                <a:cs typeface="Times New Roman" panose="02020603050405020304" pitchFamily="18" charset="0"/>
              </a:rPr>
              <a:t>ACME Enterprises is a manager-managed LLC and each of Members A-F owns an equal 1/6</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Alfonse is the sole Manager of the LLC. Major decisions require a majority (4/6) vote of the Members.</a:t>
            </a:r>
          </a:p>
          <a:p>
            <a:pPr lvl="1">
              <a:buFont typeface="+mj-lt"/>
              <a:buAutoNum type="arabicPeriod"/>
            </a:pPr>
            <a:r>
              <a:rPr lang="en-US" sz="2000" dirty="0">
                <a:latin typeface="Times New Roman" panose="02020603050405020304" pitchFamily="18" charset="0"/>
                <a:cs typeface="Times New Roman" panose="02020603050405020304" pitchFamily="18" charset="0"/>
              </a:rPr>
              <a:t>No member is &gt;25%</a:t>
            </a:r>
          </a:p>
          <a:p>
            <a:pPr lvl="1">
              <a:buFont typeface="+mj-lt"/>
              <a:buAutoNum type="arabicPeriod"/>
            </a:pPr>
            <a:r>
              <a:rPr lang="en-US" sz="2000" dirty="0">
                <a:latin typeface="Times New Roman" panose="02020603050405020304" pitchFamily="18" charset="0"/>
                <a:cs typeface="Times New Roman" panose="02020603050405020304" pitchFamily="18" charset="0"/>
              </a:rPr>
              <a:t>Alfonse has substantial control because he is the sole Manager (and therefore functions like a ‘senior officer’)</a:t>
            </a:r>
          </a:p>
          <a:p>
            <a:pPr lvl="1">
              <a:buFont typeface="+mj-lt"/>
              <a:buAutoNum type="arabicPeriod"/>
            </a:pPr>
            <a:r>
              <a:rPr lang="en-US" sz="2000" dirty="0">
                <a:latin typeface="Times New Roman" panose="02020603050405020304" pitchFamily="18" charset="0"/>
                <a:cs typeface="Times New Roman" panose="02020603050405020304" pitchFamily="18" charset="0"/>
              </a:rPr>
              <a:t>Each of Members B-F has substantial control because each has “substantial influence” over major decisions. </a:t>
            </a:r>
          </a:p>
        </p:txBody>
      </p:sp>
      <p:sp>
        <p:nvSpPr>
          <p:cNvPr id="5" name="Rectangle 4">
            <a:extLst>
              <a:ext uri="{FF2B5EF4-FFF2-40B4-BE49-F238E27FC236}">
                <a16:creationId xmlns:a16="http://schemas.microsoft.com/office/drawing/2014/main" id="{09D4611A-C51E-D83D-F6AD-D2F97454F44C}"/>
              </a:ext>
            </a:extLst>
          </p:cNvPr>
          <p:cNvSpPr/>
          <p:nvPr/>
        </p:nvSpPr>
        <p:spPr>
          <a:xfrm>
            <a:off x="78380" y="2843464"/>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Alfonse</a:t>
            </a:r>
          </a:p>
        </p:txBody>
      </p:sp>
      <p:sp>
        <p:nvSpPr>
          <p:cNvPr id="6" name="Rectangle 5">
            <a:extLst>
              <a:ext uri="{FF2B5EF4-FFF2-40B4-BE49-F238E27FC236}">
                <a16:creationId xmlns:a16="http://schemas.microsoft.com/office/drawing/2014/main" id="{1DF2C391-1F58-AB1A-FD5F-8877AA0BB745}"/>
              </a:ext>
            </a:extLst>
          </p:cNvPr>
          <p:cNvSpPr/>
          <p:nvPr/>
        </p:nvSpPr>
        <p:spPr>
          <a:xfrm>
            <a:off x="1924879" y="283162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Charlie</a:t>
            </a:r>
          </a:p>
        </p:txBody>
      </p:sp>
      <p:sp>
        <p:nvSpPr>
          <p:cNvPr id="7" name="Rectangle 6">
            <a:extLst>
              <a:ext uri="{FF2B5EF4-FFF2-40B4-BE49-F238E27FC236}">
                <a16:creationId xmlns:a16="http://schemas.microsoft.com/office/drawing/2014/main" id="{DC512367-9602-85F6-8C05-0BB86DA7EAC0}"/>
              </a:ext>
            </a:extLst>
          </p:cNvPr>
          <p:cNvSpPr/>
          <p:nvPr/>
        </p:nvSpPr>
        <p:spPr>
          <a:xfrm>
            <a:off x="78380" y="4205038"/>
            <a:ext cx="1383631"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Betty</a:t>
            </a:r>
          </a:p>
        </p:txBody>
      </p:sp>
      <p:sp>
        <p:nvSpPr>
          <p:cNvPr id="8" name="Rectangle 7">
            <a:extLst>
              <a:ext uri="{FF2B5EF4-FFF2-40B4-BE49-F238E27FC236}">
                <a16:creationId xmlns:a16="http://schemas.microsoft.com/office/drawing/2014/main" id="{A32049A9-BB2E-D340-0148-BD3D2CF37FCC}"/>
              </a:ext>
            </a:extLst>
          </p:cNvPr>
          <p:cNvSpPr/>
          <p:nvPr/>
        </p:nvSpPr>
        <p:spPr>
          <a:xfrm>
            <a:off x="1114926" y="5289885"/>
            <a:ext cx="3015915" cy="77403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Enters., LLC (DE)</a:t>
            </a:r>
          </a:p>
        </p:txBody>
      </p:sp>
      <p:sp>
        <p:nvSpPr>
          <p:cNvPr id="9" name="Rectangle 8">
            <a:extLst>
              <a:ext uri="{FF2B5EF4-FFF2-40B4-BE49-F238E27FC236}">
                <a16:creationId xmlns:a16="http://schemas.microsoft.com/office/drawing/2014/main" id="{FD4D2FB5-296E-D6D0-4B12-92DB2B33A8FC}"/>
              </a:ext>
            </a:extLst>
          </p:cNvPr>
          <p:cNvSpPr/>
          <p:nvPr/>
        </p:nvSpPr>
        <p:spPr>
          <a:xfrm>
            <a:off x="1902995" y="417054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David</a:t>
            </a:r>
          </a:p>
        </p:txBody>
      </p:sp>
      <p:cxnSp>
        <p:nvCxnSpPr>
          <p:cNvPr id="10" name="Straight Connector 9">
            <a:extLst>
              <a:ext uri="{FF2B5EF4-FFF2-40B4-BE49-F238E27FC236}">
                <a16:creationId xmlns:a16="http://schemas.microsoft.com/office/drawing/2014/main" id="{962234FA-8E3B-1CEB-8F2D-15840E47CE4C}"/>
              </a:ext>
            </a:extLst>
          </p:cNvPr>
          <p:cNvCxnSpPr>
            <a:stCxn id="5" idx="2"/>
            <a:endCxn id="8" idx="0"/>
          </p:cNvCxnSpPr>
          <p:nvPr/>
        </p:nvCxnSpPr>
        <p:spPr>
          <a:xfrm>
            <a:off x="770196" y="3465096"/>
            <a:ext cx="1852688" cy="182478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96141B90-B44F-E8CB-3919-B70213A200A3}"/>
              </a:ext>
            </a:extLst>
          </p:cNvPr>
          <p:cNvCxnSpPr>
            <a:stCxn id="7" idx="2"/>
            <a:endCxn id="8" idx="0"/>
          </p:cNvCxnSpPr>
          <p:nvPr/>
        </p:nvCxnSpPr>
        <p:spPr>
          <a:xfrm>
            <a:off x="770196" y="4826670"/>
            <a:ext cx="1852688" cy="46321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301FD6AE-97D5-54E6-E35C-69B08BA79163}"/>
              </a:ext>
            </a:extLst>
          </p:cNvPr>
          <p:cNvCxnSpPr>
            <a:stCxn id="6" idx="2"/>
            <a:endCxn id="8" idx="0"/>
          </p:cNvCxnSpPr>
          <p:nvPr/>
        </p:nvCxnSpPr>
        <p:spPr>
          <a:xfrm flipH="1">
            <a:off x="2622884" y="3453256"/>
            <a:ext cx="39932" cy="1836629"/>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AA4B2652-806B-4A8E-F755-217352D6B258}"/>
              </a:ext>
            </a:extLst>
          </p:cNvPr>
          <p:cNvCxnSpPr>
            <a:stCxn id="9" idx="2"/>
            <a:endCxn id="8" idx="0"/>
          </p:cNvCxnSpPr>
          <p:nvPr/>
        </p:nvCxnSpPr>
        <p:spPr>
          <a:xfrm flipH="1">
            <a:off x="2622884" y="4792176"/>
            <a:ext cx="18048" cy="497709"/>
          </a:xfrm>
          <a:prstGeom prst="line">
            <a:avLst/>
          </a:prstGeom>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3C5B0EC4-4452-BBA9-D470-ADAC590B2CF0}"/>
              </a:ext>
            </a:extLst>
          </p:cNvPr>
          <p:cNvSpPr/>
          <p:nvPr/>
        </p:nvSpPr>
        <p:spPr>
          <a:xfrm>
            <a:off x="3693694" y="4136049"/>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Frank</a:t>
            </a:r>
          </a:p>
        </p:txBody>
      </p:sp>
      <p:sp>
        <p:nvSpPr>
          <p:cNvPr id="15" name="Rectangle 14">
            <a:extLst>
              <a:ext uri="{FF2B5EF4-FFF2-40B4-BE49-F238E27FC236}">
                <a16:creationId xmlns:a16="http://schemas.microsoft.com/office/drawing/2014/main" id="{372415CB-0800-2DB0-74C9-1D929C482A32}"/>
              </a:ext>
            </a:extLst>
          </p:cNvPr>
          <p:cNvSpPr/>
          <p:nvPr/>
        </p:nvSpPr>
        <p:spPr>
          <a:xfrm>
            <a:off x="3737635" y="2843464"/>
            <a:ext cx="1475873" cy="62163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Ezra</a:t>
            </a:r>
          </a:p>
        </p:txBody>
      </p:sp>
      <p:cxnSp>
        <p:nvCxnSpPr>
          <p:cNvPr id="16" name="Straight Connector 15">
            <a:extLst>
              <a:ext uri="{FF2B5EF4-FFF2-40B4-BE49-F238E27FC236}">
                <a16:creationId xmlns:a16="http://schemas.microsoft.com/office/drawing/2014/main" id="{F1E7EE25-21CE-C1BB-7CBE-9ED562E2B398}"/>
              </a:ext>
            </a:extLst>
          </p:cNvPr>
          <p:cNvCxnSpPr>
            <a:cxnSpLocks/>
            <a:stCxn id="8" idx="0"/>
            <a:endCxn id="14" idx="2"/>
          </p:cNvCxnSpPr>
          <p:nvPr/>
        </p:nvCxnSpPr>
        <p:spPr>
          <a:xfrm flipV="1">
            <a:off x="2622884" y="4757681"/>
            <a:ext cx="1808747" cy="53220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A7C6038-18A9-1814-B9CA-4A0639E90F0C}"/>
              </a:ext>
            </a:extLst>
          </p:cNvPr>
          <p:cNvCxnSpPr>
            <a:stCxn id="8" idx="0"/>
            <a:endCxn id="15" idx="2"/>
          </p:cNvCxnSpPr>
          <p:nvPr/>
        </p:nvCxnSpPr>
        <p:spPr>
          <a:xfrm flipV="1">
            <a:off x="2622884" y="3465096"/>
            <a:ext cx="1852688" cy="182478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78466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EE1C-7860-F11A-7A9F-5C64B04F9A83}"/>
              </a:ext>
            </a:extLst>
          </p:cNvPr>
          <p:cNvSpPr>
            <a:spLocks noGrp="1"/>
          </p:cNvSpPr>
          <p:nvPr>
            <p:ph type="title"/>
          </p:nvPr>
        </p:nvSpPr>
        <p:spPr>
          <a:xfrm>
            <a:off x="646111" y="444697"/>
            <a:ext cx="9404723" cy="1400530"/>
          </a:xfrm>
        </p:spPr>
        <p:txBody>
          <a:bodyPr/>
          <a:lstStyle/>
          <a:p>
            <a:r>
              <a:rPr lang="en-US" dirty="0">
                <a:latin typeface="Times New Roman" panose="02020603050405020304" pitchFamily="18" charset="0"/>
                <a:cs typeface="Times New Roman" panose="02020603050405020304" pitchFamily="18" charset="0"/>
              </a:rPr>
              <a:t>Beneficial Owner – Example #9</a:t>
            </a:r>
          </a:p>
        </p:txBody>
      </p:sp>
      <p:sp>
        <p:nvSpPr>
          <p:cNvPr id="4" name="Content Placeholder 3">
            <a:extLst>
              <a:ext uri="{FF2B5EF4-FFF2-40B4-BE49-F238E27FC236}">
                <a16:creationId xmlns:a16="http://schemas.microsoft.com/office/drawing/2014/main" id="{25E3EB5C-AD01-E614-ACC0-4AF996149EA1}"/>
              </a:ext>
            </a:extLst>
          </p:cNvPr>
          <p:cNvSpPr>
            <a:spLocks noGrp="1"/>
          </p:cNvSpPr>
          <p:nvPr>
            <p:ph sz="half" idx="2"/>
          </p:nvPr>
        </p:nvSpPr>
        <p:spPr>
          <a:xfrm>
            <a:off x="5654493" y="2056092"/>
            <a:ext cx="6108381" cy="4200245"/>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dirty="0">
                <a:latin typeface="Times New Roman" panose="02020603050405020304" pitchFamily="18" charset="0"/>
                <a:cs typeface="Times New Roman" panose="02020603050405020304" pitchFamily="18" charset="0"/>
              </a:rPr>
              <a:t>The Operating Agreement for ACME Multifamily contains a distribution waterfall where (Developer/Builder/Investor):</a:t>
            </a:r>
          </a:p>
          <a:p>
            <a:pPr marL="800100" lvl="1" indent="-342900">
              <a:buAutoNum type="alphaLcParenBoth"/>
            </a:pPr>
            <a:r>
              <a:rPr lang="en-US" dirty="0">
                <a:latin typeface="Times New Roman" panose="02020603050405020304" pitchFamily="18" charset="0"/>
                <a:cs typeface="Times New Roman" panose="02020603050405020304" pitchFamily="18" charset="0"/>
              </a:rPr>
              <a:t>80% / 10% / 10% split for the first $5 million.</a:t>
            </a:r>
          </a:p>
          <a:p>
            <a:pPr marL="800100" lvl="1" indent="-342900">
              <a:buAutoNum type="alphaLcParenBoth"/>
            </a:pPr>
            <a:r>
              <a:rPr lang="en-US" dirty="0">
                <a:latin typeface="Times New Roman" panose="02020603050405020304" pitchFamily="18" charset="0"/>
                <a:cs typeface="Times New Roman" panose="02020603050405020304" pitchFamily="18" charset="0"/>
              </a:rPr>
              <a:t>10% / 80% / 10% split for the next $5 million</a:t>
            </a:r>
          </a:p>
          <a:p>
            <a:pPr marL="800100" lvl="1" indent="-342900">
              <a:buAutoNum type="alphaLcParenBoth"/>
            </a:pPr>
            <a:r>
              <a:rPr lang="en-US" dirty="0">
                <a:latin typeface="Times New Roman" panose="02020603050405020304" pitchFamily="18" charset="0"/>
                <a:cs typeface="Times New Roman" panose="02020603050405020304" pitchFamily="18" charset="0"/>
              </a:rPr>
              <a:t>10% / 10% / 80% split for everything about $10 million.</a:t>
            </a:r>
          </a:p>
          <a:p>
            <a:pPr marL="400050">
              <a:buAutoNum type="arabicPeriod"/>
            </a:pPr>
            <a:r>
              <a:rPr lang="en-US" dirty="0">
                <a:latin typeface="Times New Roman" panose="02020603050405020304" pitchFamily="18" charset="0"/>
                <a:cs typeface="Times New Roman" panose="02020603050405020304" pitchFamily="18" charset="0"/>
              </a:rPr>
              <a:t>The Reporting Company has received $1 million in capital contributions:</a:t>
            </a:r>
          </a:p>
          <a:p>
            <a:pPr marL="800100" lvl="1">
              <a:buAutoNum type="alphaLcParenBoth"/>
            </a:pPr>
            <a:r>
              <a:rPr lang="en-US" dirty="0">
                <a:latin typeface="Times New Roman" panose="02020603050405020304" pitchFamily="18" charset="0"/>
                <a:cs typeface="Times New Roman" panose="02020603050405020304" pitchFamily="18" charset="0"/>
              </a:rPr>
              <a:t>$100k (10%) from Developer</a:t>
            </a:r>
          </a:p>
          <a:p>
            <a:pPr marL="800100" lvl="1">
              <a:buAutoNum type="alphaLcParenBoth"/>
            </a:pPr>
            <a:r>
              <a:rPr lang="en-US" dirty="0">
                <a:latin typeface="Times New Roman" panose="02020603050405020304" pitchFamily="18" charset="0"/>
                <a:cs typeface="Times New Roman" panose="02020603050405020304" pitchFamily="18" charset="0"/>
              </a:rPr>
              <a:t>$100k (10%) from Builder</a:t>
            </a:r>
          </a:p>
          <a:p>
            <a:pPr marL="800100" lvl="1">
              <a:buAutoNum type="alphaLcParenBoth"/>
            </a:pPr>
            <a:r>
              <a:rPr lang="en-US" dirty="0">
                <a:latin typeface="Times New Roman" panose="02020603050405020304" pitchFamily="18" charset="0"/>
                <a:cs typeface="Times New Roman" panose="02020603050405020304" pitchFamily="18" charset="0"/>
              </a:rPr>
              <a:t>$800k (80%) from Investor</a:t>
            </a:r>
          </a:p>
          <a:p>
            <a:pPr marL="400050"/>
            <a:r>
              <a:rPr lang="en-US" dirty="0">
                <a:latin typeface="Times New Roman" panose="02020603050405020304" pitchFamily="18" charset="0"/>
                <a:cs typeface="Times New Roman" panose="02020603050405020304" pitchFamily="18" charset="0"/>
              </a:rPr>
              <a:t>Apply the “Calculation Rule”</a:t>
            </a:r>
          </a:p>
          <a:p>
            <a:pPr marL="800100" lvl="1" indent="-342900">
              <a:buAutoNum type="alphaLcParenBoth"/>
            </a:pPr>
            <a:endParaRPr lang="en-US" dirty="0"/>
          </a:p>
        </p:txBody>
      </p:sp>
      <p:sp>
        <p:nvSpPr>
          <p:cNvPr id="5" name="Rectangle 4">
            <a:extLst>
              <a:ext uri="{FF2B5EF4-FFF2-40B4-BE49-F238E27FC236}">
                <a16:creationId xmlns:a16="http://schemas.microsoft.com/office/drawing/2014/main" id="{4492E14C-C50B-1FFC-0D42-F4C122901229}"/>
              </a:ext>
            </a:extLst>
          </p:cNvPr>
          <p:cNvSpPr/>
          <p:nvPr/>
        </p:nvSpPr>
        <p:spPr>
          <a:xfrm>
            <a:off x="1191126" y="5554579"/>
            <a:ext cx="3284621" cy="7017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Multifamily, LLC (DE)</a:t>
            </a:r>
          </a:p>
        </p:txBody>
      </p:sp>
      <p:sp>
        <p:nvSpPr>
          <p:cNvPr id="6" name="Rectangle 5">
            <a:extLst>
              <a:ext uri="{FF2B5EF4-FFF2-40B4-BE49-F238E27FC236}">
                <a16:creationId xmlns:a16="http://schemas.microsoft.com/office/drawing/2014/main" id="{05DECBC2-EABE-34C1-11DA-0136DB244743}"/>
              </a:ext>
            </a:extLst>
          </p:cNvPr>
          <p:cNvSpPr/>
          <p:nvPr/>
        </p:nvSpPr>
        <p:spPr>
          <a:xfrm>
            <a:off x="429126" y="3156284"/>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Developer, LLC</a:t>
            </a:r>
          </a:p>
        </p:txBody>
      </p:sp>
      <p:sp>
        <p:nvSpPr>
          <p:cNvPr id="7" name="Rectangle 6">
            <a:extLst>
              <a:ext uri="{FF2B5EF4-FFF2-40B4-BE49-F238E27FC236}">
                <a16:creationId xmlns:a16="http://schemas.microsoft.com/office/drawing/2014/main" id="{3B315F54-5C5D-AD97-EE3C-45CFA08684CE}"/>
              </a:ext>
            </a:extLst>
          </p:cNvPr>
          <p:cNvSpPr/>
          <p:nvPr/>
        </p:nvSpPr>
        <p:spPr>
          <a:xfrm>
            <a:off x="1872916" y="1977189"/>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Builder, LLC</a:t>
            </a:r>
          </a:p>
        </p:txBody>
      </p:sp>
      <p:sp>
        <p:nvSpPr>
          <p:cNvPr id="8" name="Rectangle 7">
            <a:extLst>
              <a:ext uri="{FF2B5EF4-FFF2-40B4-BE49-F238E27FC236}">
                <a16:creationId xmlns:a16="http://schemas.microsoft.com/office/drawing/2014/main" id="{0ABED299-5416-B2EC-19DC-89EA3041D104}"/>
              </a:ext>
            </a:extLst>
          </p:cNvPr>
          <p:cNvSpPr/>
          <p:nvPr/>
        </p:nvSpPr>
        <p:spPr>
          <a:xfrm>
            <a:off x="3300313" y="3156284"/>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Investor, LLC</a:t>
            </a:r>
          </a:p>
        </p:txBody>
      </p:sp>
      <p:cxnSp>
        <p:nvCxnSpPr>
          <p:cNvPr id="10" name="Straight Connector 9">
            <a:extLst>
              <a:ext uri="{FF2B5EF4-FFF2-40B4-BE49-F238E27FC236}">
                <a16:creationId xmlns:a16="http://schemas.microsoft.com/office/drawing/2014/main" id="{343986CF-D01A-12C7-8598-FD5B818784FC}"/>
              </a:ext>
            </a:extLst>
          </p:cNvPr>
          <p:cNvCxnSpPr>
            <a:stCxn id="6" idx="2"/>
            <a:endCxn id="5" idx="0"/>
          </p:cNvCxnSpPr>
          <p:nvPr/>
        </p:nvCxnSpPr>
        <p:spPr>
          <a:xfrm>
            <a:off x="1431758" y="3793958"/>
            <a:ext cx="1401679" cy="176062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3D94B3A6-5EBB-31AA-26C4-A025B1E150AE}"/>
              </a:ext>
            </a:extLst>
          </p:cNvPr>
          <p:cNvCxnSpPr>
            <a:stCxn id="7" idx="2"/>
            <a:endCxn id="5" idx="0"/>
          </p:cNvCxnSpPr>
          <p:nvPr/>
        </p:nvCxnSpPr>
        <p:spPr>
          <a:xfrm flipH="1">
            <a:off x="2833437" y="2614863"/>
            <a:ext cx="42111" cy="2939716"/>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16BF0D2A-BCB9-CFEC-9144-6D512D09BB57}"/>
              </a:ext>
            </a:extLst>
          </p:cNvPr>
          <p:cNvCxnSpPr>
            <a:stCxn id="8" idx="2"/>
            <a:endCxn id="5" idx="0"/>
          </p:cNvCxnSpPr>
          <p:nvPr/>
        </p:nvCxnSpPr>
        <p:spPr>
          <a:xfrm flipH="1">
            <a:off x="2833437" y="3793958"/>
            <a:ext cx="1453641" cy="176062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9726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CC0398-C98A-1900-C099-37672B9E9B1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The Calculation Rule</a:t>
            </a:r>
          </a:p>
        </p:txBody>
      </p:sp>
      <p:sp>
        <p:nvSpPr>
          <p:cNvPr id="6" name="Content Placeholder 5">
            <a:extLst>
              <a:ext uri="{FF2B5EF4-FFF2-40B4-BE49-F238E27FC236}">
                <a16:creationId xmlns:a16="http://schemas.microsoft.com/office/drawing/2014/main" id="{C7667E9D-EC27-AD76-AF56-73935D064A94}"/>
              </a:ext>
            </a:extLst>
          </p:cNvPr>
          <p:cNvSpPr>
            <a:spLocks noGrp="1"/>
          </p:cNvSpPr>
          <p:nvPr>
            <p:ph idx="1"/>
          </p:nvPr>
        </p:nvSpPr>
        <p:spPr>
          <a:xfrm>
            <a:off x="847491" y="1515035"/>
            <a:ext cx="10497017" cy="4352364"/>
          </a:xfrm>
        </p:spPr>
        <p:txBody>
          <a:bodyPr>
            <a:noAutofit/>
          </a:bodyPr>
          <a:lstStyle/>
          <a:p>
            <a:r>
              <a:rPr lang="en-US" sz="1600" dirty="0">
                <a:latin typeface="Times New Roman" panose="02020603050405020304" pitchFamily="18" charset="0"/>
                <a:cs typeface="Times New Roman" panose="02020603050405020304" pitchFamily="18" charset="0"/>
              </a:rPr>
              <a:t>The Calculation Rule: Section 1010.380(d)(2)(iii): Four parts</a:t>
            </a:r>
          </a:p>
          <a:p>
            <a:pPr marL="457200" indent="-457200">
              <a:buAutoNum type="alphaUcParenBoth"/>
            </a:pPr>
            <a:r>
              <a:rPr lang="en-US" sz="1600" b="1" dirty="0">
                <a:latin typeface="Times New Roman" panose="02020603050405020304" pitchFamily="18" charset="0"/>
                <a:cs typeface="Times New Roman" panose="02020603050405020304" pitchFamily="18" charset="0"/>
              </a:rPr>
              <a:t>Present Time Rule</a:t>
            </a:r>
            <a:r>
              <a:rPr lang="en-US" sz="1600" dirty="0">
                <a:latin typeface="Times New Roman" panose="02020603050405020304" pitchFamily="18" charset="0"/>
                <a:cs typeface="Times New Roman" panose="02020603050405020304" pitchFamily="18" charset="0"/>
              </a:rPr>
              <a:t>. Calculations made “at the present time, and any options or similar interests of the individual shall be treated as exercised”</a:t>
            </a:r>
          </a:p>
          <a:p>
            <a:pPr marL="457200" indent="-457200">
              <a:buAutoNum type="alphaUcParenBoth"/>
            </a:pPr>
            <a:r>
              <a:rPr lang="en-US" sz="1600" b="1" dirty="0">
                <a:latin typeface="Times New Roman" panose="02020603050405020304" pitchFamily="18" charset="0"/>
                <a:cs typeface="Times New Roman" panose="02020603050405020304" pitchFamily="18" charset="0"/>
              </a:rPr>
              <a:t>Partnership Capital Rule</a:t>
            </a:r>
            <a:r>
              <a:rPr lang="en-US" sz="1600" dirty="0">
                <a:latin typeface="Times New Roman" panose="02020603050405020304" pitchFamily="18" charset="0"/>
                <a:cs typeface="Times New Roman" panose="02020603050405020304" pitchFamily="18" charset="0"/>
              </a:rPr>
              <a:t>. For reporting companies that issue capital or profit interests (including entities treated as partnerships for federal income tax purposes), the individual’s ownership interests that are the individual’s capital and profit interests in the entity, </a:t>
            </a:r>
            <a:r>
              <a:rPr lang="en-US" sz="1600" b="1" dirty="0">
                <a:latin typeface="Times New Roman" panose="02020603050405020304" pitchFamily="18" charset="0"/>
                <a:cs typeface="Times New Roman" panose="02020603050405020304" pitchFamily="18" charset="0"/>
              </a:rPr>
              <a:t>calculated as percentage of the total outstanding capital and profit interests of the entity</a:t>
            </a:r>
            <a:r>
              <a:rPr lang="en-US" sz="1600" dirty="0">
                <a:latin typeface="Times New Roman" panose="02020603050405020304" pitchFamily="18" charset="0"/>
                <a:cs typeface="Times New Roman" panose="02020603050405020304" pitchFamily="18" charset="0"/>
              </a:rPr>
              <a:t>;</a:t>
            </a:r>
          </a:p>
          <a:p>
            <a:pPr marL="457200" indent="-457200">
              <a:buAutoNum type="alphaUcParenBoth"/>
            </a:pPr>
            <a:r>
              <a:rPr lang="en-US" sz="1600" dirty="0">
                <a:latin typeface="Times New Roman" panose="02020603050405020304" pitchFamily="18" charset="0"/>
                <a:cs typeface="Times New Roman" panose="02020603050405020304" pitchFamily="18" charset="0"/>
              </a:rPr>
              <a:t>Corporate Capital Rule. For corporations, the applicable percentage shall be the greater of:</a:t>
            </a:r>
          </a:p>
          <a:p>
            <a:pPr lvl="1" indent="-342900">
              <a:buAutoNum type="arabicParenBoth"/>
            </a:pPr>
            <a:r>
              <a:rPr lang="en-US" sz="1600" b="1" dirty="0">
                <a:latin typeface="Times New Roman" panose="02020603050405020304" pitchFamily="18" charset="0"/>
                <a:cs typeface="Times New Roman" panose="02020603050405020304" pitchFamily="18" charset="0"/>
              </a:rPr>
              <a:t>Voting Power Rule</a:t>
            </a:r>
            <a:r>
              <a:rPr lang="en-US" sz="1600" dirty="0">
                <a:latin typeface="Times New Roman" panose="02020603050405020304" pitchFamily="18" charset="0"/>
                <a:cs typeface="Times New Roman" panose="02020603050405020304" pitchFamily="18" charset="0"/>
              </a:rPr>
              <a:t>. The total combined voting power of all classes of ownership interests of the individual as a percentage of total outstanding voting power of all classes of ownership interests entitled to vote, or</a:t>
            </a:r>
          </a:p>
          <a:p>
            <a:pPr lvl="1" indent="-342900">
              <a:buAutoNum type="arabicParenBoth"/>
            </a:pPr>
            <a:r>
              <a:rPr lang="en-US" sz="1600" b="1" dirty="0">
                <a:latin typeface="Times New Roman" panose="02020603050405020304" pitchFamily="18" charset="0"/>
                <a:cs typeface="Times New Roman" panose="02020603050405020304" pitchFamily="18" charset="0"/>
              </a:rPr>
              <a:t>Total Value Rule</a:t>
            </a:r>
            <a:r>
              <a:rPr lang="en-US" sz="1600" dirty="0">
                <a:latin typeface="Times New Roman" panose="02020603050405020304" pitchFamily="18" charset="0"/>
                <a:cs typeface="Times New Roman" panose="02020603050405020304" pitchFamily="18" charset="0"/>
              </a:rPr>
              <a:t>: the total combined value of the ownership interests of the individual as a percentage of the total outstanding value of all classes of ownership interests; and</a:t>
            </a:r>
          </a:p>
          <a:p>
            <a:pPr>
              <a:buAutoNum type="alphaUcParenBoth"/>
            </a:pPr>
            <a:r>
              <a:rPr lang="en-US" sz="1600" b="1" dirty="0">
                <a:latin typeface="Times New Roman" panose="02020603050405020304" pitchFamily="18" charset="0"/>
                <a:cs typeface="Times New Roman" panose="02020603050405020304" pitchFamily="18" charset="0"/>
              </a:rPr>
              <a:t>Failsafe – 25% of Any Class</a:t>
            </a:r>
            <a:r>
              <a:rPr lang="en-US" sz="1600" dirty="0">
                <a:latin typeface="Times New Roman" panose="02020603050405020304" pitchFamily="18" charset="0"/>
                <a:cs typeface="Times New Roman" panose="02020603050405020304" pitchFamily="18" charset="0"/>
              </a:rPr>
              <a:t>: If the facts and circumstances do not permit the calculations described in either paragraph (d)(2)(iii)(B) or (C) to be performed with reasonable certainty, any individual who owns or controls </a:t>
            </a:r>
            <a:r>
              <a:rPr lang="en-US" sz="1600" b="1" dirty="0">
                <a:latin typeface="Times New Roman" panose="02020603050405020304" pitchFamily="18" charset="0"/>
                <a:cs typeface="Times New Roman" panose="02020603050405020304" pitchFamily="18" charset="0"/>
              </a:rPr>
              <a:t>25 percent or more of any class or type of ownership interest </a:t>
            </a:r>
            <a:r>
              <a:rPr lang="en-US" sz="1600" dirty="0">
                <a:latin typeface="Times New Roman" panose="02020603050405020304" pitchFamily="18" charset="0"/>
                <a:cs typeface="Times New Roman" panose="02020603050405020304" pitchFamily="18" charset="0"/>
              </a:rPr>
              <a:t>of a reporting company shall be deemed to own or control 25 percent or more of the ownership interests of the reporting company. </a:t>
            </a:r>
          </a:p>
        </p:txBody>
      </p:sp>
    </p:spTree>
    <p:extLst>
      <p:ext uri="{BB962C8B-B14F-4D97-AF65-F5344CB8AC3E}">
        <p14:creationId xmlns:p14="http://schemas.microsoft.com/office/powerpoint/2010/main" val="2725353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E7A2-B8F9-0A76-2F31-33D2C87E3817}"/>
              </a:ext>
            </a:extLst>
          </p:cNvPr>
          <p:cNvSpPr>
            <a:spLocks noGrp="1"/>
          </p:cNvSpPr>
          <p:nvPr>
            <p:ph type="title"/>
          </p:nvPr>
        </p:nvSpPr>
        <p:spPr/>
        <p:txBody>
          <a:bodyPr/>
          <a:lstStyle/>
          <a:p>
            <a:r>
              <a:rPr lang="en-US" dirty="0"/>
              <a:t>The Calculation Rule – Decision Tree</a:t>
            </a:r>
          </a:p>
        </p:txBody>
      </p:sp>
      <p:sp>
        <p:nvSpPr>
          <p:cNvPr id="4" name="Rectangle 3">
            <a:extLst>
              <a:ext uri="{FF2B5EF4-FFF2-40B4-BE49-F238E27FC236}">
                <a16:creationId xmlns:a16="http://schemas.microsoft.com/office/drawing/2014/main" id="{E5D0B587-680D-1BB3-B380-0108F7AB33AF}"/>
              </a:ext>
            </a:extLst>
          </p:cNvPr>
          <p:cNvSpPr/>
          <p:nvPr/>
        </p:nvSpPr>
        <p:spPr>
          <a:xfrm>
            <a:off x="381000" y="2763253"/>
            <a:ext cx="1752600" cy="293971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Is Reporting Company taxed as Partnership or Corporation?</a:t>
            </a:r>
          </a:p>
        </p:txBody>
      </p:sp>
      <p:sp>
        <p:nvSpPr>
          <p:cNvPr id="5" name="Rectangle 4">
            <a:extLst>
              <a:ext uri="{FF2B5EF4-FFF2-40B4-BE49-F238E27FC236}">
                <a16:creationId xmlns:a16="http://schemas.microsoft.com/office/drawing/2014/main" id="{13FD2BB6-31CB-E3A3-046F-67C391968519}"/>
              </a:ext>
            </a:extLst>
          </p:cNvPr>
          <p:cNvSpPr/>
          <p:nvPr/>
        </p:nvSpPr>
        <p:spPr>
          <a:xfrm>
            <a:off x="2687053" y="2185737"/>
            <a:ext cx="2795337" cy="190098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Corporation: Apply Corporate Capital Rule: Greater of (a) Total Voting Power or (b) Total Value.</a:t>
            </a:r>
          </a:p>
        </p:txBody>
      </p:sp>
      <p:sp>
        <p:nvSpPr>
          <p:cNvPr id="6" name="Rectangle 5">
            <a:extLst>
              <a:ext uri="{FF2B5EF4-FFF2-40B4-BE49-F238E27FC236}">
                <a16:creationId xmlns:a16="http://schemas.microsoft.com/office/drawing/2014/main" id="{FCDEB1F7-C919-5A2B-C029-6ED02BE00CBD}"/>
              </a:ext>
            </a:extLst>
          </p:cNvPr>
          <p:cNvSpPr/>
          <p:nvPr/>
        </p:nvSpPr>
        <p:spPr>
          <a:xfrm>
            <a:off x="2731169" y="4880810"/>
            <a:ext cx="2795337" cy="1564577"/>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Partnership: Apply Partnership Capital Rule: Total Capital and Profits Interests</a:t>
            </a:r>
          </a:p>
        </p:txBody>
      </p:sp>
      <p:sp>
        <p:nvSpPr>
          <p:cNvPr id="7" name="Rectangle 6">
            <a:extLst>
              <a:ext uri="{FF2B5EF4-FFF2-40B4-BE49-F238E27FC236}">
                <a16:creationId xmlns:a16="http://schemas.microsoft.com/office/drawing/2014/main" id="{645C1167-813A-ED13-E084-44498EF4F191}"/>
              </a:ext>
            </a:extLst>
          </p:cNvPr>
          <p:cNvSpPr/>
          <p:nvPr/>
        </p:nvSpPr>
        <p:spPr>
          <a:xfrm>
            <a:off x="6096000" y="2679032"/>
            <a:ext cx="1796716" cy="338488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Does the rule produce an outcome with reasonable certainty?</a:t>
            </a:r>
          </a:p>
        </p:txBody>
      </p:sp>
      <p:sp>
        <p:nvSpPr>
          <p:cNvPr id="8" name="Rectangle 7">
            <a:extLst>
              <a:ext uri="{FF2B5EF4-FFF2-40B4-BE49-F238E27FC236}">
                <a16:creationId xmlns:a16="http://schemas.microsoft.com/office/drawing/2014/main" id="{B8086F86-C57D-D51C-F45B-FAD2A02ACF0A}"/>
              </a:ext>
            </a:extLst>
          </p:cNvPr>
          <p:cNvSpPr/>
          <p:nvPr/>
        </p:nvSpPr>
        <p:spPr>
          <a:xfrm>
            <a:off x="8281737" y="1532021"/>
            <a:ext cx="1118937" cy="65371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t>No</a:t>
            </a:r>
          </a:p>
        </p:txBody>
      </p:sp>
      <p:sp>
        <p:nvSpPr>
          <p:cNvPr id="9" name="Rectangle 8">
            <a:extLst>
              <a:ext uri="{FF2B5EF4-FFF2-40B4-BE49-F238E27FC236}">
                <a16:creationId xmlns:a16="http://schemas.microsoft.com/office/drawing/2014/main" id="{EF4CE5CD-1B76-439A-A25E-E40D6FC1BC45}"/>
              </a:ext>
            </a:extLst>
          </p:cNvPr>
          <p:cNvSpPr/>
          <p:nvPr/>
        </p:nvSpPr>
        <p:spPr>
          <a:xfrm>
            <a:off x="8353926" y="5378116"/>
            <a:ext cx="1046748"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Yes</a:t>
            </a:r>
          </a:p>
        </p:txBody>
      </p:sp>
      <p:sp>
        <p:nvSpPr>
          <p:cNvPr id="10" name="Oval 9">
            <a:extLst>
              <a:ext uri="{FF2B5EF4-FFF2-40B4-BE49-F238E27FC236}">
                <a16:creationId xmlns:a16="http://schemas.microsoft.com/office/drawing/2014/main" id="{4BED1239-D39A-1A03-F848-3753DB77AD2F}"/>
              </a:ext>
            </a:extLst>
          </p:cNvPr>
          <p:cNvSpPr/>
          <p:nvPr/>
        </p:nvSpPr>
        <p:spPr>
          <a:xfrm>
            <a:off x="10266947" y="5378116"/>
            <a:ext cx="1343527" cy="92643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sp>
        <p:nvSpPr>
          <p:cNvPr id="11" name="Rectangle 10">
            <a:extLst>
              <a:ext uri="{FF2B5EF4-FFF2-40B4-BE49-F238E27FC236}">
                <a16:creationId xmlns:a16="http://schemas.microsoft.com/office/drawing/2014/main" id="{F5AD2703-DC60-A30D-E7AC-D9D688D1E4AB}"/>
              </a:ext>
            </a:extLst>
          </p:cNvPr>
          <p:cNvSpPr/>
          <p:nvPr/>
        </p:nvSpPr>
        <p:spPr>
          <a:xfrm>
            <a:off x="9649326" y="1704859"/>
            <a:ext cx="2406316" cy="255871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Failsafe Rule: Beneficial Owner = any individual who owns or controls 25% or more of any class or type of ownership interest in reporting company</a:t>
            </a:r>
          </a:p>
        </p:txBody>
      </p:sp>
      <p:cxnSp>
        <p:nvCxnSpPr>
          <p:cNvPr id="13" name="Straight Arrow Connector 12">
            <a:extLst>
              <a:ext uri="{FF2B5EF4-FFF2-40B4-BE49-F238E27FC236}">
                <a16:creationId xmlns:a16="http://schemas.microsoft.com/office/drawing/2014/main" id="{3D3F1C1E-ACD4-72A9-9BC7-8B294515D3EA}"/>
              </a:ext>
            </a:extLst>
          </p:cNvPr>
          <p:cNvCxnSpPr>
            <a:stCxn id="4" idx="3"/>
            <a:endCxn id="5" idx="1"/>
          </p:cNvCxnSpPr>
          <p:nvPr/>
        </p:nvCxnSpPr>
        <p:spPr>
          <a:xfrm flipV="1">
            <a:off x="2133600" y="3136232"/>
            <a:ext cx="553453" cy="10968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0A925EE0-519B-40AB-D813-7AD54A5D6A46}"/>
              </a:ext>
            </a:extLst>
          </p:cNvPr>
          <p:cNvCxnSpPr>
            <a:stCxn id="4" idx="3"/>
            <a:endCxn id="6" idx="1"/>
          </p:cNvCxnSpPr>
          <p:nvPr/>
        </p:nvCxnSpPr>
        <p:spPr>
          <a:xfrm>
            <a:off x="2133600" y="4233111"/>
            <a:ext cx="597569" cy="14299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7AE299C6-0903-966E-3740-B142FDA21E3F}"/>
              </a:ext>
            </a:extLst>
          </p:cNvPr>
          <p:cNvCxnSpPr>
            <a:stCxn id="5" idx="3"/>
            <a:endCxn id="7" idx="1"/>
          </p:cNvCxnSpPr>
          <p:nvPr/>
        </p:nvCxnSpPr>
        <p:spPr>
          <a:xfrm>
            <a:off x="5482390" y="3136232"/>
            <a:ext cx="613610" cy="12352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897BE71A-80BA-DBF0-0D91-DBBA4A331385}"/>
              </a:ext>
            </a:extLst>
          </p:cNvPr>
          <p:cNvCxnSpPr>
            <a:stCxn id="6" idx="3"/>
            <a:endCxn id="7" idx="1"/>
          </p:cNvCxnSpPr>
          <p:nvPr/>
        </p:nvCxnSpPr>
        <p:spPr>
          <a:xfrm flipV="1">
            <a:off x="5526506" y="4371474"/>
            <a:ext cx="569494" cy="12916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6F39F28-4816-4203-09A7-662794D2B656}"/>
              </a:ext>
            </a:extLst>
          </p:cNvPr>
          <p:cNvCxnSpPr>
            <a:stCxn id="7" idx="3"/>
            <a:endCxn id="8" idx="2"/>
          </p:cNvCxnSpPr>
          <p:nvPr/>
        </p:nvCxnSpPr>
        <p:spPr>
          <a:xfrm flipV="1">
            <a:off x="7892716" y="2185737"/>
            <a:ext cx="948490" cy="21857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F8B957E8-023D-0613-00D5-456D7720B502}"/>
              </a:ext>
            </a:extLst>
          </p:cNvPr>
          <p:cNvCxnSpPr>
            <a:stCxn id="7" idx="3"/>
            <a:endCxn id="9" idx="0"/>
          </p:cNvCxnSpPr>
          <p:nvPr/>
        </p:nvCxnSpPr>
        <p:spPr>
          <a:xfrm>
            <a:off x="7892716" y="4371474"/>
            <a:ext cx="984584" cy="10066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E719BA3C-2AE1-4967-AE69-7CE8C64B11B1}"/>
              </a:ext>
            </a:extLst>
          </p:cNvPr>
          <p:cNvCxnSpPr>
            <a:stCxn id="9" idx="3"/>
            <a:endCxn id="10" idx="2"/>
          </p:cNvCxnSpPr>
          <p:nvPr/>
        </p:nvCxnSpPr>
        <p:spPr>
          <a:xfrm>
            <a:off x="9400674" y="5721016"/>
            <a:ext cx="866273" cy="1203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29B30EFE-0A33-8F45-0D6F-435D0BB5BE97}"/>
              </a:ext>
            </a:extLst>
          </p:cNvPr>
          <p:cNvCxnSpPr>
            <a:stCxn id="11" idx="2"/>
            <a:endCxn id="10" idx="0"/>
          </p:cNvCxnSpPr>
          <p:nvPr/>
        </p:nvCxnSpPr>
        <p:spPr>
          <a:xfrm>
            <a:off x="10852484" y="4263574"/>
            <a:ext cx="86227" cy="11145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2D844626-DBA6-8B82-EB53-2DBEAA67808F}"/>
              </a:ext>
            </a:extLst>
          </p:cNvPr>
          <p:cNvCxnSpPr>
            <a:stCxn id="8" idx="3"/>
            <a:endCxn id="11" idx="1"/>
          </p:cNvCxnSpPr>
          <p:nvPr/>
        </p:nvCxnSpPr>
        <p:spPr>
          <a:xfrm>
            <a:off x="9400674" y="1858879"/>
            <a:ext cx="248652" cy="1125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955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9516-666E-4978-08AC-3C24677AA3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Deadlines:</a:t>
            </a:r>
          </a:p>
        </p:txBody>
      </p:sp>
      <p:sp>
        <p:nvSpPr>
          <p:cNvPr id="3" name="Content Placeholder 2">
            <a:extLst>
              <a:ext uri="{FF2B5EF4-FFF2-40B4-BE49-F238E27FC236}">
                <a16:creationId xmlns:a16="http://schemas.microsoft.com/office/drawing/2014/main" id="{99B7B4AC-9B53-9A8C-7735-DC55ABEAA3F7}"/>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Non-exempt reporting companies formed </a:t>
            </a:r>
            <a:r>
              <a:rPr lang="en-US" b="1" dirty="0">
                <a:latin typeface="Times New Roman" panose="02020603050405020304" pitchFamily="18" charset="0"/>
                <a:cs typeface="Times New Roman" panose="02020603050405020304" pitchFamily="18" charset="0"/>
              </a:rPr>
              <a:t>after</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January 1, 2024</a:t>
            </a:r>
            <a:r>
              <a:rPr lang="en-US" dirty="0">
                <a:latin typeface="Times New Roman" panose="02020603050405020304" pitchFamily="18" charset="0"/>
                <a:cs typeface="Times New Roman" panose="02020603050405020304" pitchFamily="18" charset="0"/>
              </a:rPr>
              <a:t>:</a:t>
            </a:r>
          </a:p>
          <a:p>
            <a:pPr lvl="1"/>
            <a:r>
              <a:rPr lang="en-US" u="sng" dirty="0">
                <a:latin typeface="Times New Roman" panose="02020603050405020304" pitchFamily="18" charset="0"/>
                <a:cs typeface="Times New Roman" panose="02020603050405020304" pitchFamily="18" charset="0"/>
              </a:rPr>
              <a:t>30 calendar </a:t>
            </a:r>
            <a:r>
              <a:rPr lang="en-US" dirty="0">
                <a:latin typeface="Times New Roman" panose="02020603050405020304" pitchFamily="18" charset="0"/>
                <a:cs typeface="Times New Roman" panose="02020603050405020304" pitchFamily="18" charset="0"/>
              </a:rPr>
              <a:t>days to file an initial beneficial ownership (BOI) report</a:t>
            </a:r>
          </a:p>
          <a:p>
            <a:pPr marL="457200" lvl="1"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Non-exempt reporting companies formed </a:t>
            </a:r>
            <a:r>
              <a:rPr lang="en-US" b="1" dirty="0">
                <a:latin typeface="Times New Roman" panose="02020603050405020304" pitchFamily="18" charset="0"/>
                <a:cs typeface="Times New Roman" panose="02020603050405020304" pitchFamily="18" charset="0"/>
              </a:rPr>
              <a:t>before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January 1, 2024</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Have until January 1, 2025 to file their initial BOI reports. </a:t>
            </a:r>
          </a:p>
        </p:txBody>
      </p:sp>
    </p:spTree>
    <p:extLst>
      <p:ext uri="{BB962C8B-B14F-4D97-AF65-F5344CB8AC3E}">
        <p14:creationId xmlns:p14="http://schemas.microsoft.com/office/powerpoint/2010/main" val="1820228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7061E-F9F3-0815-30EE-6A8FCD58467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#9 - Application</a:t>
            </a:r>
          </a:p>
        </p:txBody>
      </p:sp>
      <p:sp>
        <p:nvSpPr>
          <p:cNvPr id="6" name="Content Placeholder 5">
            <a:extLst>
              <a:ext uri="{FF2B5EF4-FFF2-40B4-BE49-F238E27FC236}">
                <a16:creationId xmlns:a16="http://schemas.microsoft.com/office/drawing/2014/main" id="{F8CC11B8-16C3-3E82-7E17-2F420191B29B}"/>
              </a:ext>
            </a:extLst>
          </p:cNvPr>
          <p:cNvSpPr>
            <a:spLocks noGrp="1"/>
          </p:cNvSpPr>
          <p:nvPr>
            <p:ph sz="half" idx="2"/>
          </p:nvPr>
        </p:nvSpPr>
        <p:spPr>
          <a:xfrm>
            <a:off x="5436268" y="1374998"/>
            <a:ext cx="6268566" cy="4200245"/>
          </a:xfrm>
        </p:spPr>
        <p:txBody>
          <a:bodyPr>
            <a:noAutofit/>
          </a:bodyPr>
          <a:lstStyle/>
          <a:p>
            <a:r>
              <a:rPr lang="en-US" sz="1400"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sz="1400" dirty="0">
                <a:latin typeface="Times New Roman" panose="02020603050405020304" pitchFamily="18" charset="0"/>
                <a:cs typeface="Times New Roman" panose="02020603050405020304" pitchFamily="18" charset="0"/>
              </a:rPr>
              <a:t>The Reporting Company is taxed as a partnership, so we first apply the Partnership Capital Rule:</a:t>
            </a:r>
          </a:p>
          <a:p>
            <a:pPr marL="800100" lvl="1" indent="-342900">
              <a:buAutoNum type="alphaLcParenBoth"/>
            </a:pPr>
            <a:r>
              <a:rPr lang="en-US" sz="1400" dirty="0">
                <a:latin typeface="Times New Roman" panose="02020603050405020304" pitchFamily="18" charset="0"/>
                <a:cs typeface="Times New Roman" panose="02020603050405020304" pitchFamily="18" charset="0"/>
              </a:rPr>
              <a:t>Investor invested 80% of the capital, with Developer and Builder each investing 10%.</a:t>
            </a:r>
          </a:p>
          <a:p>
            <a:pPr marL="800100" lvl="1" indent="-342900">
              <a:buAutoNum type="alphaLcParenBoth"/>
            </a:pPr>
            <a:r>
              <a:rPr lang="en-US" sz="1400" dirty="0">
                <a:latin typeface="Times New Roman" panose="02020603050405020304" pitchFamily="18" charset="0"/>
                <a:cs typeface="Times New Roman" panose="02020603050405020304" pitchFamily="18" charset="0"/>
              </a:rPr>
              <a:t>But, the profits interests are indeterminate. Depending on the value of the Reporting Company, the percentages could skew differently.</a:t>
            </a:r>
          </a:p>
          <a:p>
            <a:pPr marL="800100" lvl="1" indent="-342900">
              <a:buAutoNum type="alphaLcParenBoth"/>
            </a:pPr>
            <a:r>
              <a:rPr lang="en-US" sz="1400" dirty="0">
                <a:latin typeface="Times New Roman" panose="02020603050405020304" pitchFamily="18" charset="0"/>
                <a:cs typeface="Times New Roman" panose="02020603050405020304" pitchFamily="18" charset="0"/>
              </a:rPr>
              <a:t>Therefore, the Partnership Capital Rule does not yield an outcome with reasonable certainty. </a:t>
            </a:r>
          </a:p>
          <a:p>
            <a:pPr marL="400050">
              <a:buAutoNum type="arabicPeriod"/>
            </a:pPr>
            <a:r>
              <a:rPr lang="en-US" sz="1400" dirty="0">
                <a:latin typeface="Times New Roman" panose="02020603050405020304" pitchFamily="18" charset="0"/>
                <a:cs typeface="Times New Roman" panose="02020603050405020304" pitchFamily="18" charset="0"/>
              </a:rPr>
              <a:t>Apply the Failsafe Rule:</a:t>
            </a:r>
          </a:p>
          <a:p>
            <a:pPr marL="857250" lvl="1" indent="-342900">
              <a:buAutoNum type="alphaLcParenBoth"/>
            </a:pPr>
            <a:r>
              <a:rPr lang="en-US" sz="1400" dirty="0">
                <a:latin typeface="Times New Roman" panose="02020603050405020304" pitchFamily="18" charset="0"/>
                <a:cs typeface="Times New Roman" panose="02020603050405020304" pitchFamily="18" charset="0"/>
              </a:rPr>
              <a:t>Each of Developer, Builder, and Investor have an 80% interest in at least one level of the waterfall. </a:t>
            </a:r>
          </a:p>
          <a:p>
            <a:pPr marL="857250" lvl="1" indent="-342900">
              <a:buAutoNum type="alphaLcParenBoth"/>
            </a:pPr>
            <a:r>
              <a:rPr lang="en-US" sz="1400" dirty="0">
                <a:latin typeface="Times New Roman" panose="02020603050405020304" pitchFamily="18" charset="0"/>
                <a:cs typeface="Times New Roman" panose="02020603050405020304" pitchFamily="18" charset="0"/>
              </a:rPr>
              <a:t>Therefore each of Developer, Builder and Investor have an 80% interest in at least one level of the Waterfall. </a:t>
            </a:r>
          </a:p>
          <a:p>
            <a:pPr marL="857250" lvl="1" indent="-342900">
              <a:buAutoNum type="alphaLcParenBoth"/>
            </a:pPr>
            <a:r>
              <a:rPr lang="en-US" sz="1400" dirty="0">
                <a:latin typeface="Times New Roman" panose="02020603050405020304" pitchFamily="18" charset="0"/>
                <a:cs typeface="Times New Roman" panose="02020603050405020304" pitchFamily="18" charset="0"/>
              </a:rPr>
              <a:t>Therefore each of Developer, Builder and Investor are a beneficial owner under the 25% test. </a:t>
            </a:r>
          </a:p>
          <a:p>
            <a:pPr marL="457200"/>
            <a:r>
              <a:rPr lang="en-US" sz="1400" dirty="0">
                <a:latin typeface="Times New Roman" panose="02020603050405020304" pitchFamily="18" charset="0"/>
                <a:cs typeface="Times New Roman" panose="02020603050405020304" pitchFamily="18" charset="0"/>
              </a:rPr>
              <a:t>The “Calculation Rule” yields beneficial owner determination without regards to substantial control. </a:t>
            </a:r>
          </a:p>
        </p:txBody>
      </p:sp>
      <p:sp>
        <p:nvSpPr>
          <p:cNvPr id="7" name="Rectangle 6">
            <a:extLst>
              <a:ext uri="{FF2B5EF4-FFF2-40B4-BE49-F238E27FC236}">
                <a16:creationId xmlns:a16="http://schemas.microsoft.com/office/drawing/2014/main" id="{E5FB6263-93CA-1ECE-6117-8E059E8647A3}"/>
              </a:ext>
            </a:extLst>
          </p:cNvPr>
          <p:cNvSpPr/>
          <p:nvPr/>
        </p:nvSpPr>
        <p:spPr>
          <a:xfrm>
            <a:off x="1191126" y="5554579"/>
            <a:ext cx="3284621" cy="7017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Multifamily, LLC (DE)</a:t>
            </a:r>
          </a:p>
        </p:txBody>
      </p:sp>
      <p:sp>
        <p:nvSpPr>
          <p:cNvPr id="8" name="Rectangle 7">
            <a:extLst>
              <a:ext uri="{FF2B5EF4-FFF2-40B4-BE49-F238E27FC236}">
                <a16:creationId xmlns:a16="http://schemas.microsoft.com/office/drawing/2014/main" id="{DDB58B93-91AC-3A2E-4EE6-914E7EDFD9ED}"/>
              </a:ext>
            </a:extLst>
          </p:cNvPr>
          <p:cNvSpPr/>
          <p:nvPr/>
        </p:nvSpPr>
        <p:spPr>
          <a:xfrm>
            <a:off x="429126" y="3156284"/>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Developer, LLC</a:t>
            </a:r>
          </a:p>
        </p:txBody>
      </p:sp>
      <p:sp>
        <p:nvSpPr>
          <p:cNvPr id="9" name="Rectangle 8">
            <a:extLst>
              <a:ext uri="{FF2B5EF4-FFF2-40B4-BE49-F238E27FC236}">
                <a16:creationId xmlns:a16="http://schemas.microsoft.com/office/drawing/2014/main" id="{E83AC5BD-B2ED-FF48-351D-74084B6CD605}"/>
              </a:ext>
            </a:extLst>
          </p:cNvPr>
          <p:cNvSpPr/>
          <p:nvPr/>
        </p:nvSpPr>
        <p:spPr>
          <a:xfrm>
            <a:off x="1872916" y="1977189"/>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Builder, LLC</a:t>
            </a:r>
          </a:p>
        </p:txBody>
      </p:sp>
      <p:sp>
        <p:nvSpPr>
          <p:cNvPr id="10" name="Rectangle 9">
            <a:extLst>
              <a:ext uri="{FF2B5EF4-FFF2-40B4-BE49-F238E27FC236}">
                <a16:creationId xmlns:a16="http://schemas.microsoft.com/office/drawing/2014/main" id="{88D4F83F-2C86-3C71-40E9-00316A0A173C}"/>
              </a:ext>
            </a:extLst>
          </p:cNvPr>
          <p:cNvSpPr/>
          <p:nvPr/>
        </p:nvSpPr>
        <p:spPr>
          <a:xfrm>
            <a:off x="3300313" y="3156284"/>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Investor, LLC</a:t>
            </a:r>
          </a:p>
        </p:txBody>
      </p:sp>
      <p:cxnSp>
        <p:nvCxnSpPr>
          <p:cNvPr id="11" name="Straight Connector 10">
            <a:extLst>
              <a:ext uri="{FF2B5EF4-FFF2-40B4-BE49-F238E27FC236}">
                <a16:creationId xmlns:a16="http://schemas.microsoft.com/office/drawing/2014/main" id="{17300645-A4E3-CAC2-DDF8-E05A7D770416}"/>
              </a:ext>
            </a:extLst>
          </p:cNvPr>
          <p:cNvCxnSpPr>
            <a:stCxn id="8" idx="2"/>
            <a:endCxn id="7" idx="0"/>
          </p:cNvCxnSpPr>
          <p:nvPr/>
        </p:nvCxnSpPr>
        <p:spPr>
          <a:xfrm>
            <a:off x="1431758" y="3793958"/>
            <a:ext cx="1401679" cy="1760621"/>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1E3C9475-9976-B719-867B-8C62273061AE}"/>
              </a:ext>
            </a:extLst>
          </p:cNvPr>
          <p:cNvCxnSpPr>
            <a:stCxn id="9" idx="2"/>
            <a:endCxn id="7" idx="0"/>
          </p:cNvCxnSpPr>
          <p:nvPr/>
        </p:nvCxnSpPr>
        <p:spPr>
          <a:xfrm flipH="1">
            <a:off x="2833437" y="2614863"/>
            <a:ext cx="42111" cy="2939716"/>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F58BF47-D9C4-3246-2406-3F00B07DF196}"/>
              </a:ext>
            </a:extLst>
          </p:cNvPr>
          <p:cNvCxnSpPr>
            <a:stCxn id="10" idx="2"/>
            <a:endCxn id="7" idx="0"/>
          </p:cNvCxnSpPr>
          <p:nvPr/>
        </p:nvCxnSpPr>
        <p:spPr>
          <a:xfrm flipH="1">
            <a:off x="2833437" y="3793958"/>
            <a:ext cx="1453641" cy="176062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0709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8B057-E996-58AF-8811-B3A0D25FC3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#10a</a:t>
            </a:r>
          </a:p>
        </p:txBody>
      </p:sp>
      <p:sp>
        <p:nvSpPr>
          <p:cNvPr id="4" name="Content Placeholder 3">
            <a:extLst>
              <a:ext uri="{FF2B5EF4-FFF2-40B4-BE49-F238E27FC236}">
                <a16:creationId xmlns:a16="http://schemas.microsoft.com/office/drawing/2014/main" id="{93A9FBF0-284E-B85B-F891-77B6F6EA630D}"/>
              </a:ext>
            </a:extLst>
          </p:cNvPr>
          <p:cNvSpPr>
            <a:spLocks noGrp="1"/>
          </p:cNvSpPr>
          <p:nvPr>
            <p:ph sz="half" idx="2"/>
          </p:nvPr>
        </p:nvSpPr>
        <p:spPr>
          <a:xfrm>
            <a:off x="5654493" y="2056092"/>
            <a:ext cx="5861733" cy="4200245"/>
          </a:xfrm>
        </p:spPr>
        <p:txBody>
          <a:bodyPr>
            <a:noAutofit/>
          </a:bodyPr>
          <a:lstStyle/>
          <a:p>
            <a:r>
              <a:rPr lang="en-US" sz="2000"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sz="2000" dirty="0">
                <a:latin typeface="Times New Roman" panose="02020603050405020304" pitchFamily="18" charset="0"/>
                <a:cs typeface="Times New Roman" panose="02020603050405020304" pitchFamily="18" charset="0"/>
              </a:rPr>
              <a:t>Same facts as Example #9, except…</a:t>
            </a:r>
          </a:p>
          <a:p>
            <a:pPr>
              <a:buFont typeface="+mj-lt"/>
              <a:buAutoNum type="arabicPeriod"/>
            </a:pPr>
            <a:r>
              <a:rPr lang="en-US" sz="2000" dirty="0">
                <a:latin typeface="Times New Roman" panose="02020603050405020304" pitchFamily="18" charset="0"/>
                <a:cs typeface="Times New Roman" panose="02020603050405020304" pitchFamily="18" charset="0"/>
              </a:rPr>
              <a:t>Investor, LLC is owned by 90 Members in equal portions</a:t>
            </a:r>
          </a:p>
          <a:p>
            <a:pPr>
              <a:buFont typeface="+mj-lt"/>
              <a:buAutoNum type="arabicPeriod"/>
            </a:pPr>
            <a:r>
              <a:rPr lang="en-US" sz="2000" dirty="0">
                <a:latin typeface="Times New Roman" panose="02020603050405020304" pitchFamily="18" charset="0"/>
                <a:cs typeface="Times New Roman" panose="02020603050405020304" pitchFamily="18" charset="0"/>
              </a:rPr>
              <a:t>Investor, LLC is managed by Investor Advisor, but the Members have no right to vote on any matter whatsoever</a:t>
            </a:r>
          </a:p>
          <a:p>
            <a:pPr lvl="1"/>
            <a:r>
              <a:rPr lang="en-US" sz="2000" dirty="0">
                <a:latin typeface="Times New Roman" panose="02020603050405020304" pitchFamily="18" charset="0"/>
                <a:cs typeface="Times New Roman" panose="02020603050405020304" pitchFamily="18" charset="0"/>
              </a:rPr>
              <a:t>Under the Calculation Rule, the beneficial interest of Investor, LLC is attributed to Investment Advisor</a:t>
            </a:r>
          </a:p>
          <a:p>
            <a:r>
              <a:rPr lang="en-US" sz="2000" dirty="0">
                <a:latin typeface="Times New Roman" panose="02020603050405020304" pitchFamily="18" charset="0"/>
                <a:cs typeface="Times New Roman" panose="02020603050405020304" pitchFamily="18" charset="0"/>
              </a:rPr>
              <a:t>The beneficial owners of ACME Multifamily are Developer, Builder and Investment Advisor.</a:t>
            </a:r>
          </a:p>
        </p:txBody>
      </p:sp>
      <p:sp>
        <p:nvSpPr>
          <p:cNvPr id="5" name="Rectangle 4">
            <a:extLst>
              <a:ext uri="{FF2B5EF4-FFF2-40B4-BE49-F238E27FC236}">
                <a16:creationId xmlns:a16="http://schemas.microsoft.com/office/drawing/2014/main" id="{A11DA740-3861-15FA-A0D2-6D2FB2A67D68}"/>
              </a:ext>
            </a:extLst>
          </p:cNvPr>
          <p:cNvSpPr/>
          <p:nvPr/>
        </p:nvSpPr>
        <p:spPr>
          <a:xfrm>
            <a:off x="1219200" y="5899484"/>
            <a:ext cx="3284621" cy="7017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Multifamily, LLC (DE)</a:t>
            </a:r>
          </a:p>
        </p:txBody>
      </p:sp>
      <p:sp>
        <p:nvSpPr>
          <p:cNvPr id="6" name="Rectangle 5">
            <a:extLst>
              <a:ext uri="{FF2B5EF4-FFF2-40B4-BE49-F238E27FC236}">
                <a16:creationId xmlns:a16="http://schemas.microsoft.com/office/drawing/2014/main" id="{0570C377-DB71-84C3-EBBF-E8A5D07290F5}"/>
              </a:ext>
            </a:extLst>
          </p:cNvPr>
          <p:cNvSpPr/>
          <p:nvPr/>
        </p:nvSpPr>
        <p:spPr>
          <a:xfrm>
            <a:off x="264194" y="5049169"/>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Developer, LLC</a:t>
            </a:r>
          </a:p>
        </p:txBody>
      </p:sp>
      <p:sp>
        <p:nvSpPr>
          <p:cNvPr id="7" name="Rectangle 6">
            <a:extLst>
              <a:ext uri="{FF2B5EF4-FFF2-40B4-BE49-F238E27FC236}">
                <a16:creationId xmlns:a16="http://schemas.microsoft.com/office/drawing/2014/main" id="{DA54C9B9-C803-FE65-CB1F-BE5621A79B80}"/>
              </a:ext>
            </a:extLst>
          </p:cNvPr>
          <p:cNvSpPr/>
          <p:nvPr/>
        </p:nvSpPr>
        <p:spPr>
          <a:xfrm>
            <a:off x="1677403" y="4260181"/>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Builder, LLC</a:t>
            </a:r>
          </a:p>
        </p:txBody>
      </p:sp>
      <p:sp>
        <p:nvSpPr>
          <p:cNvPr id="8" name="Rectangle 7">
            <a:extLst>
              <a:ext uri="{FF2B5EF4-FFF2-40B4-BE49-F238E27FC236}">
                <a16:creationId xmlns:a16="http://schemas.microsoft.com/office/drawing/2014/main" id="{88AE2230-14FD-CADC-73E4-55D5CA5C301B}"/>
              </a:ext>
            </a:extLst>
          </p:cNvPr>
          <p:cNvSpPr/>
          <p:nvPr/>
        </p:nvSpPr>
        <p:spPr>
          <a:xfrm>
            <a:off x="3517056" y="4985085"/>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Investor, LLC</a:t>
            </a:r>
          </a:p>
        </p:txBody>
      </p:sp>
      <p:cxnSp>
        <p:nvCxnSpPr>
          <p:cNvPr id="9" name="Straight Connector 8">
            <a:extLst>
              <a:ext uri="{FF2B5EF4-FFF2-40B4-BE49-F238E27FC236}">
                <a16:creationId xmlns:a16="http://schemas.microsoft.com/office/drawing/2014/main" id="{A2178BDA-1358-0AAB-7E7B-29008A7BC485}"/>
              </a:ext>
            </a:extLst>
          </p:cNvPr>
          <p:cNvCxnSpPr>
            <a:stCxn id="6" idx="2"/>
            <a:endCxn id="5" idx="0"/>
          </p:cNvCxnSpPr>
          <p:nvPr/>
        </p:nvCxnSpPr>
        <p:spPr>
          <a:xfrm>
            <a:off x="1266826" y="5686843"/>
            <a:ext cx="1594685" cy="212641"/>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A0BDEC27-C7B2-D26A-286D-68A5015BB472}"/>
              </a:ext>
            </a:extLst>
          </p:cNvPr>
          <p:cNvCxnSpPr>
            <a:stCxn id="7" idx="2"/>
            <a:endCxn id="5" idx="0"/>
          </p:cNvCxnSpPr>
          <p:nvPr/>
        </p:nvCxnSpPr>
        <p:spPr>
          <a:xfrm>
            <a:off x="2680035" y="4897855"/>
            <a:ext cx="181476" cy="100162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2FD3FAE-AED4-DBB0-ECA2-8DA80C7F28AF}"/>
              </a:ext>
            </a:extLst>
          </p:cNvPr>
          <p:cNvCxnSpPr>
            <a:stCxn id="8" idx="2"/>
            <a:endCxn id="5" idx="0"/>
          </p:cNvCxnSpPr>
          <p:nvPr/>
        </p:nvCxnSpPr>
        <p:spPr>
          <a:xfrm flipH="1">
            <a:off x="2861511" y="5622759"/>
            <a:ext cx="1642310" cy="276725"/>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C74C2743-76AB-8562-53FA-77E0ACEC01D0}"/>
              </a:ext>
            </a:extLst>
          </p:cNvPr>
          <p:cNvSpPr/>
          <p:nvPr/>
        </p:nvSpPr>
        <p:spPr>
          <a:xfrm>
            <a:off x="1154401" y="2532840"/>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Investment Advisor, LLC</a:t>
            </a:r>
          </a:p>
        </p:txBody>
      </p:sp>
      <p:sp>
        <p:nvSpPr>
          <p:cNvPr id="16" name="Oval 15">
            <a:extLst>
              <a:ext uri="{FF2B5EF4-FFF2-40B4-BE49-F238E27FC236}">
                <a16:creationId xmlns:a16="http://schemas.microsoft.com/office/drawing/2014/main" id="{0707EF3C-0E03-F542-245B-BFB01DC66A31}"/>
              </a:ext>
            </a:extLst>
          </p:cNvPr>
          <p:cNvSpPr/>
          <p:nvPr/>
        </p:nvSpPr>
        <p:spPr>
          <a:xfrm>
            <a:off x="3589421" y="2490922"/>
            <a:ext cx="1816768" cy="1067501"/>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90 Members</a:t>
            </a:r>
          </a:p>
        </p:txBody>
      </p:sp>
      <p:cxnSp>
        <p:nvCxnSpPr>
          <p:cNvPr id="18" name="Straight Connector 17">
            <a:extLst>
              <a:ext uri="{FF2B5EF4-FFF2-40B4-BE49-F238E27FC236}">
                <a16:creationId xmlns:a16="http://schemas.microsoft.com/office/drawing/2014/main" id="{27E7C11D-7417-5B9F-C065-84156A45BEC4}"/>
              </a:ext>
            </a:extLst>
          </p:cNvPr>
          <p:cNvCxnSpPr>
            <a:stCxn id="15" idx="2"/>
            <a:endCxn id="8" idx="0"/>
          </p:cNvCxnSpPr>
          <p:nvPr/>
        </p:nvCxnSpPr>
        <p:spPr>
          <a:xfrm>
            <a:off x="2141166" y="3170514"/>
            <a:ext cx="2362655" cy="181457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BA23B417-57D5-7A47-C81C-150E84B79FD5}"/>
              </a:ext>
            </a:extLst>
          </p:cNvPr>
          <p:cNvCxnSpPr>
            <a:stCxn id="16" idx="4"/>
            <a:endCxn id="8" idx="0"/>
          </p:cNvCxnSpPr>
          <p:nvPr/>
        </p:nvCxnSpPr>
        <p:spPr>
          <a:xfrm>
            <a:off x="4497805" y="3558423"/>
            <a:ext cx="6016" cy="14266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6510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AEFD-447F-2E26-52AD-7F00A8DE7AC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Beneficial Owner – Example #10b</a:t>
            </a:r>
          </a:p>
        </p:txBody>
      </p:sp>
      <p:sp>
        <p:nvSpPr>
          <p:cNvPr id="4" name="Content Placeholder 3">
            <a:extLst>
              <a:ext uri="{FF2B5EF4-FFF2-40B4-BE49-F238E27FC236}">
                <a16:creationId xmlns:a16="http://schemas.microsoft.com/office/drawing/2014/main" id="{8280D681-8D32-33FF-CDCB-515014391D22}"/>
              </a:ext>
            </a:extLst>
          </p:cNvPr>
          <p:cNvSpPr>
            <a:spLocks noGrp="1"/>
          </p:cNvSpPr>
          <p:nvPr>
            <p:ph sz="half" idx="2"/>
          </p:nvPr>
        </p:nvSpPr>
        <p:spPr>
          <a:xfrm>
            <a:off x="5654493" y="2056092"/>
            <a:ext cx="6089272" cy="4200245"/>
          </a:xfrm>
        </p:spPr>
        <p:txBody>
          <a:bodyPr>
            <a:normAutofit/>
          </a:bodyPr>
          <a:lstStyle/>
          <a:p>
            <a:r>
              <a:rPr lang="en-US" sz="2000" dirty="0">
                <a:latin typeface="Times New Roman" panose="02020603050405020304" pitchFamily="18" charset="0"/>
                <a:cs typeface="Times New Roman" panose="02020603050405020304" pitchFamily="18" charset="0"/>
              </a:rPr>
              <a:t>Assuming there are no other relevant facts, who is a beneficial owner if:</a:t>
            </a:r>
          </a:p>
          <a:p>
            <a:pPr>
              <a:buFont typeface="+mj-lt"/>
              <a:buAutoNum type="arabicPeriod"/>
            </a:pPr>
            <a:r>
              <a:rPr lang="en-US" sz="2000" dirty="0">
                <a:latin typeface="Times New Roman" panose="02020603050405020304" pitchFamily="18" charset="0"/>
                <a:cs typeface="Times New Roman" panose="02020603050405020304" pitchFamily="18" charset="0"/>
              </a:rPr>
              <a:t>Same facts as Example #10a, except…</a:t>
            </a:r>
          </a:p>
          <a:p>
            <a:pPr>
              <a:buFont typeface="+mj-lt"/>
              <a:buAutoNum type="arabicPeriod"/>
            </a:pPr>
            <a:r>
              <a:rPr lang="en-US" sz="2000" dirty="0">
                <a:latin typeface="Times New Roman" panose="02020603050405020304" pitchFamily="18" charset="0"/>
                <a:cs typeface="Times New Roman" panose="02020603050405020304" pitchFamily="18" charset="0"/>
              </a:rPr>
              <a:t>Investor, LLC is managed by Investor Advisor, </a:t>
            </a:r>
            <a:r>
              <a:rPr lang="en-US" sz="2000" u="sng" dirty="0">
                <a:latin typeface="Times New Roman" panose="02020603050405020304" pitchFamily="18" charset="0"/>
                <a:cs typeface="Times New Roman" panose="02020603050405020304" pitchFamily="18" charset="0"/>
              </a:rPr>
              <a:t>but the Members vote on any Major Decision</a:t>
            </a:r>
          </a:p>
          <a:p>
            <a:pPr lvl="1"/>
            <a:r>
              <a:rPr lang="en-US" sz="2000" dirty="0">
                <a:latin typeface="Times New Roman" panose="02020603050405020304" pitchFamily="18" charset="0"/>
                <a:cs typeface="Times New Roman" panose="02020603050405020304" pitchFamily="18" charset="0"/>
              </a:rPr>
              <a:t>Under the Calculation Rule, the beneficial interest of Investor, LLC is attributed to Investment Advisor and each of the 90 Members. </a:t>
            </a:r>
          </a:p>
          <a:p>
            <a:r>
              <a:rPr lang="en-US" sz="2000" dirty="0">
                <a:latin typeface="Times New Roman" panose="02020603050405020304" pitchFamily="18" charset="0"/>
                <a:cs typeface="Times New Roman" panose="02020603050405020304" pitchFamily="18" charset="0"/>
              </a:rPr>
              <a:t>The beneficial owners of ACME Multifamily are Developer, Builder, Investment Advisor and each of the 90 Members. </a:t>
            </a:r>
          </a:p>
        </p:txBody>
      </p:sp>
      <p:sp>
        <p:nvSpPr>
          <p:cNvPr id="15" name="Rectangle 14">
            <a:extLst>
              <a:ext uri="{FF2B5EF4-FFF2-40B4-BE49-F238E27FC236}">
                <a16:creationId xmlns:a16="http://schemas.microsoft.com/office/drawing/2014/main" id="{AF568E59-3DCD-F088-1AC3-AAC86E30EDC9}"/>
              </a:ext>
            </a:extLst>
          </p:cNvPr>
          <p:cNvSpPr/>
          <p:nvPr/>
        </p:nvSpPr>
        <p:spPr>
          <a:xfrm>
            <a:off x="1219200" y="5899484"/>
            <a:ext cx="3284621" cy="7017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ACME Multifamily, LLC (DE)</a:t>
            </a:r>
          </a:p>
        </p:txBody>
      </p:sp>
      <p:sp>
        <p:nvSpPr>
          <p:cNvPr id="16" name="Rectangle 15">
            <a:extLst>
              <a:ext uri="{FF2B5EF4-FFF2-40B4-BE49-F238E27FC236}">
                <a16:creationId xmlns:a16="http://schemas.microsoft.com/office/drawing/2014/main" id="{1B91DCC6-C06B-7757-0EF3-DDCB3C68EEC9}"/>
              </a:ext>
            </a:extLst>
          </p:cNvPr>
          <p:cNvSpPr/>
          <p:nvPr/>
        </p:nvSpPr>
        <p:spPr>
          <a:xfrm>
            <a:off x="264194" y="5049169"/>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Developer, LLC</a:t>
            </a:r>
          </a:p>
        </p:txBody>
      </p:sp>
      <p:sp>
        <p:nvSpPr>
          <p:cNvPr id="17" name="Rectangle 16">
            <a:extLst>
              <a:ext uri="{FF2B5EF4-FFF2-40B4-BE49-F238E27FC236}">
                <a16:creationId xmlns:a16="http://schemas.microsoft.com/office/drawing/2014/main" id="{0D893CB5-4CBD-ADDE-5F07-41FF2B61C3D8}"/>
              </a:ext>
            </a:extLst>
          </p:cNvPr>
          <p:cNvSpPr/>
          <p:nvPr/>
        </p:nvSpPr>
        <p:spPr>
          <a:xfrm>
            <a:off x="1677403" y="4260181"/>
            <a:ext cx="2005263"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Builder, LLC</a:t>
            </a:r>
          </a:p>
        </p:txBody>
      </p:sp>
      <p:sp>
        <p:nvSpPr>
          <p:cNvPr id="18" name="Rectangle 17">
            <a:extLst>
              <a:ext uri="{FF2B5EF4-FFF2-40B4-BE49-F238E27FC236}">
                <a16:creationId xmlns:a16="http://schemas.microsoft.com/office/drawing/2014/main" id="{C7985A84-8F74-77C8-F8F8-25FBB81253D5}"/>
              </a:ext>
            </a:extLst>
          </p:cNvPr>
          <p:cNvSpPr/>
          <p:nvPr/>
        </p:nvSpPr>
        <p:spPr>
          <a:xfrm>
            <a:off x="3517056" y="4985085"/>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Investor, LLC</a:t>
            </a:r>
          </a:p>
        </p:txBody>
      </p:sp>
      <p:cxnSp>
        <p:nvCxnSpPr>
          <p:cNvPr id="19" name="Straight Connector 18">
            <a:extLst>
              <a:ext uri="{FF2B5EF4-FFF2-40B4-BE49-F238E27FC236}">
                <a16:creationId xmlns:a16="http://schemas.microsoft.com/office/drawing/2014/main" id="{9AB811D0-13E4-C9B4-611C-D4478822CCC0}"/>
              </a:ext>
            </a:extLst>
          </p:cNvPr>
          <p:cNvCxnSpPr>
            <a:stCxn id="16" idx="2"/>
            <a:endCxn id="15" idx="0"/>
          </p:cNvCxnSpPr>
          <p:nvPr/>
        </p:nvCxnSpPr>
        <p:spPr>
          <a:xfrm>
            <a:off x="1266826" y="5686843"/>
            <a:ext cx="1594685" cy="21264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C80C964E-FA03-DFBE-33A9-9F3AB870A37B}"/>
              </a:ext>
            </a:extLst>
          </p:cNvPr>
          <p:cNvCxnSpPr>
            <a:stCxn id="17" idx="2"/>
            <a:endCxn id="15" idx="0"/>
          </p:cNvCxnSpPr>
          <p:nvPr/>
        </p:nvCxnSpPr>
        <p:spPr>
          <a:xfrm>
            <a:off x="2680035" y="4897855"/>
            <a:ext cx="181476" cy="1001629"/>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31984D7E-AE25-A8AB-1281-2F7D20D4A09A}"/>
              </a:ext>
            </a:extLst>
          </p:cNvPr>
          <p:cNvCxnSpPr>
            <a:stCxn id="18" idx="2"/>
            <a:endCxn id="15" idx="0"/>
          </p:cNvCxnSpPr>
          <p:nvPr/>
        </p:nvCxnSpPr>
        <p:spPr>
          <a:xfrm flipH="1">
            <a:off x="2861511" y="5622759"/>
            <a:ext cx="1642310" cy="276725"/>
          </a:xfrm>
          <a:prstGeom prst="line">
            <a:avLst/>
          </a:prstGeom>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D9B5F7FE-2ABF-30C3-4F63-91181D9D51C3}"/>
              </a:ext>
            </a:extLst>
          </p:cNvPr>
          <p:cNvSpPr/>
          <p:nvPr/>
        </p:nvSpPr>
        <p:spPr>
          <a:xfrm>
            <a:off x="1154401" y="2532840"/>
            <a:ext cx="1973529" cy="6376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Investment Advisor, LLC</a:t>
            </a:r>
          </a:p>
        </p:txBody>
      </p:sp>
      <p:sp>
        <p:nvSpPr>
          <p:cNvPr id="23" name="Oval 22">
            <a:extLst>
              <a:ext uri="{FF2B5EF4-FFF2-40B4-BE49-F238E27FC236}">
                <a16:creationId xmlns:a16="http://schemas.microsoft.com/office/drawing/2014/main" id="{82D48B89-CE8D-43E4-2733-D4CEEF045665}"/>
              </a:ext>
            </a:extLst>
          </p:cNvPr>
          <p:cNvSpPr/>
          <p:nvPr/>
        </p:nvSpPr>
        <p:spPr>
          <a:xfrm>
            <a:off x="3589421" y="2490922"/>
            <a:ext cx="1816768" cy="1067501"/>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90 Members</a:t>
            </a:r>
          </a:p>
        </p:txBody>
      </p:sp>
      <p:cxnSp>
        <p:nvCxnSpPr>
          <p:cNvPr id="24" name="Straight Connector 23">
            <a:extLst>
              <a:ext uri="{FF2B5EF4-FFF2-40B4-BE49-F238E27FC236}">
                <a16:creationId xmlns:a16="http://schemas.microsoft.com/office/drawing/2014/main" id="{E06A6FB6-0A94-4A6D-0471-2301576717E0}"/>
              </a:ext>
            </a:extLst>
          </p:cNvPr>
          <p:cNvCxnSpPr>
            <a:stCxn id="22" idx="2"/>
            <a:endCxn id="18" idx="0"/>
          </p:cNvCxnSpPr>
          <p:nvPr/>
        </p:nvCxnSpPr>
        <p:spPr>
          <a:xfrm>
            <a:off x="2141166" y="3170514"/>
            <a:ext cx="2362655" cy="1814571"/>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59D2ABD6-34A3-E849-0092-E4971BE868A9}"/>
              </a:ext>
            </a:extLst>
          </p:cNvPr>
          <p:cNvCxnSpPr>
            <a:stCxn id="23" idx="4"/>
            <a:endCxn id="18" idx="0"/>
          </p:cNvCxnSpPr>
          <p:nvPr/>
        </p:nvCxnSpPr>
        <p:spPr>
          <a:xfrm>
            <a:off x="4497805" y="3558423"/>
            <a:ext cx="6016" cy="1426662"/>
          </a:xfrm>
          <a:prstGeom prst="line">
            <a:avLst/>
          </a:prstGeom>
        </p:spPr>
        <p:style>
          <a:lnRef idx="1">
            <a:schemeClr val="dk1"/>
          </a:lnRef>
          <a:fillRef idx="0">
            <a:schemeClr val="dk1"/>
          </a:fillRef>
          <a:effectRef idx="0">
            <a:schemeClr val="dk1"/>
          </a:effectRef>
          <a:fontRef idx="minor">
            <a:schemeClr val="tx1"/>
          </a:fontRef>
        </p:style>
      </p:cxnSp>
      <p:sp>
        <p:nvSpPr>
          <p:cNvPr id="26" name="Oval 25">
            <a:extLst>
              <a:ext uri="{FF2B5EF4-FFF2-40B4-BE49-F238E27FC236}">
                <a16:creationId xmlns:a16="http://schemas.microsoft.com/office/drawing/2014/main" id="{1B01C6F1-7169-8AB5-80EE-A71B6D2B9CA8}"/>
              </a:ext>
            </a:extLst>
          </p:cNvPr>
          <p:cNvSpPr/>
          <p:nvPr/>
        </p:nvSpPr>
        <p:spPr>
          <a:xfrm>
            <a:off x="3477126" y="1752600"/>
            <a:ext cx="1703950" cy="7161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Member Voting Rights</a:t>
            </a:r>
          </a:p>
        </p:txBody>
      </p:sp>
    </p:spTree>
    <p:extLst>
      <p:ext uri="{BB962C8B-B14F-4D97-AF65-F5344CB8AC3E}">
        <p14:creationId xmlns:p14="http://schemas.microsoft.com/office/powerpoint/2010/main" val="2583453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E07B-9868-A47F-2FB7-0736D2E912CB}"/>
              </a:ext>
            </a:extLst>
          </p:cNvPr>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CD4EF5F6-49B7-A987-957E-9F6DEEB29EC2}"/>
              </a:ext>
            </a:extLst>
          </p:cNvPr>
          <p:cNvSpPr>
            <a:spLocks noGrp="1"/>
          </p:cNvSpPr>
          <p:nvPr>
            <p:ph idx="1"/>
          </p:nvPr>
        </p:nvSpPr>
        <p:spPr/>
        <p:txBody>
          <a:bodyPr/>
          <a:lstStyle/>
          <a:p>
            <a:r>
              <a:rPr lang="en-US" dirty="0"/>
              <a:t>Adam Woelke</a:t>
            </a:r>
          </a:p>
          <a:p>
            <a:r>
              <a:rPr lang="en-US" dirty="0"/>
              <a:t>Lanier Ford Shaver &amp; Payne P.C.</a:t>
            </a:r>
          </a:p>
          <a:p>
            <a:endParaRPr lang="en-US" dirty="0"/>
          </a:p>
          <a:p>
            <a:r>
              <a:rPr lang="en-US" dirty="0"/>
              <a:t>Please send me an email at:</a:t>
            </a:r>
          </a:p>
          <a:p>
            <a:pPr lvl="1"/>
            <a:r>
              <a:rPr lang="en-US" dirty="0">
                <a:hlinkClick r:id="rId2"/>
              </a:rPr>
              <a:t>akw@lanierford.com</a:t>
            </a:r>
            <a:endParaRPr lang="en-US" dirty="0"/>
          </a:p>
          <a:p>
            <a:pPr marL="457200" lvl="1" indent="0">
              <a:buNone/>
            </a:pPr>
            <a:endParaRPr lang="en-US" dirty="0"/>
          </a:p>
        </p:txBody>
      </p:sp>
    </p:spTree>
    <p:extLst>
      <p:ext uri="{BB962C8B-B14F-4D97-AF65-F5344CB8AC3E}">
        <p14:creationId xmlns:p14="http://schemas.microsoft.com/office/powerpoint/2010/main" val="315341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A5167-B31E-35A3-F2A8-1D5388CCE86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Why is this important?</a:t>
            </a:r>
          </a:p>
        </p:txBody>
      </p:sp>
      <p:sp>
        <p:nvSpPr>
          <p:cNvPr id="3" name="Content Placeholder 2">
            <a:extLst>
              <a:ext uri="{FF2B5EF4-FFF2-40B4-BE49-F238E27FC236}">
                <a16:creationId xmlns:a16="http://schemas.microsoft.com/office/drawing/2014/main" id="{0BDFB600-68DB-B2BD-04FF-7C24BA55EB4C}"/>
              </a:ext>
            </a:extLst>
          </p:cNvPr>
          <p:cNvSpPr>
            <a:spLocks noGrp="1"/>
          </p:cNvSpPr>
          <p:nvPr>
            <p:ph idx="1"/>
          </p:nvPr>
        </p:nvSpPr>
        <p:spPr/>
        <p:txBody>
          <a:bodyPr>
            <a:noAutofit/>
          </a:bodyPr>
          <a:lstStyle/>
          <a:p>
            <a:r>
              <a:rPr lang="en-US" sz="1400" dirty="0">
                <a:latin typeface="Times New Roman" panose="02020603050405020304" pitchFamily="18" charset="0"/>
                <a:cs typeface="Times New Roman" panose="02020603050405020304" pitchFamily="18" charset="0"/>
              </a:rPr>
              <a:t>There are penalties for non-compliance. </a:t>
            </a:r>
          </a:p>
          <a:p>
            <a:r>
              <a:rPr lang="en-US" sz="1400" dirty="0">
                <a:latin typeface="Times New Roman" panose="02020603050405020304" pitchFamily="18" charset="0"/>
                <a:cs typeface="Times New Roman" panose="02020603050405020304" pitchFamily="18" charset="0"/>
              </a:rPr>
              <a:t>Criminal and Civil Penalties:</a:t>
            </a:r>
          </a:p>
          <a:p>
            <a:pPr lvl="1"/>
            <a:r>
              <a:rPr lang="en-US" sz="1400" dirty="0">
                <a:latin typeface="Times New Roman" panose="02020603050405020304" pitchFamily="18" charset="0"/>
                <a:cs typeface="Times New Roman" panose="02020603050405020304" pitchFamily="18" charset="0"/>
              </a:rPr>
              <a:t>Any person that violates subparagraph (A) or (B) of paragraph (1)</a:t>
            </a:r>
          </a:p>
          <a:p>
            <a:pPr lvl="2"/>
            <a:r>
              <a:rPr lang="en-US" sz="1400" dirty="0">
                <a:latin typeface="Times New Roman" panose="02020603050405020304" pitchFamily="18" charset="0"/>
                <a:cs typeface="Times New Roman" panose="02020603050405020304" pitchFamily="18" charset="0"/>
              </a:rPr>
              <a:t>Shall be liable to the United States for a civil penalty of not more than $500 for each day that the violation continues or has not been remedied; and</a:t>
            </a:r>
          </a:p>
          <a:p>
            <a:pPr lvl="2"/>
            <a:r>
              <a:rPr lang="en-US" sz="1400" dirty="0">
                <a:latin typeface="Times New Roman" panose="02020603050405020304" pitchFamily="18" charset="0"/>
                <a:cs typeface="Times New Roman" panose="02020603050405020304" pitchFamily="18" charset="0"/>
              </a:rPr>
              <a:t>May be fined not more than $10,000, </a:t>
            </a:r>
            <a:r>
              <a:rPr lang="en-US" sz="1400" u="sng" dirty="0">
                <a:latin typeface="Times New Roman" panose="02020603050405020304" pitchFamily="18" charset="0"/>
                <a:cs typeface="Times New Roman" panose="02020603050405020304" pitchFamily="18" charset="0"/>
              </a:rPr>
              <a:t>imprisoned for not more than 2 years</a:t>
            </a:r>
            <a:r>
              <a:rPr lang="en-US" sz="1400" dirty="0">
                <a:latin typeface="Times New Roman" panose="02020603050405020304" pitchFamily="18" charset="0"/>
                <a:cs typeface="Times New Roman" panose="02020603050405020304" pitchFamily="18" charset="0"/>
              </a:rPr>
              <a:t>, or both. </a:t>
            </a:r>
          </a:p>
          <a:p>
            <a:r>
              <a:rPr lang="en-US" sz="1400" dirty="0">
                <a:latin typeface="Times New Roman" panose="02020603050405020304" pitchFamily="18" charset="0"/>
                <a:cs typeface="Times New Roman" panose="02020603050405020304" pitchFamily="18" charset="0"/>
              </a:rPr>
              <a:t>Unauthorized disclosure or use violations.</a:t>
            </a:r>
          </a:p>
          <a:p>
            <a:pPr lvl="1"/>
            <a:r>
              <a:rPr lang="en-US" sz="1400" dirty="0">
                <a:latin typeface="Times New Roman" panose="02020603050405020304" pitchFamily="18" charset="0"/>
                <a:cs typeface="Times New Roman" panose="02020603050405020304" pitchFamily="18" charset="0"/>
              </a:rPr>
              <a:t>Any person that violates paragraph (2)</a:t>
            </a:r>
          </a:p>
          <a:p>
            <a:pPr lvl="2"/>
            <a:r>
              <a:rPr lang="en-US" sz="1400" dirty="0">
                <a:latin typeface="Times New Roman" panose="02020603050405020304" pitchFamily="18" charset="0"/>
                <a:cs typeface="Times New Roman" panose="02020603050405020304" pitchFamily="18" charset="0"/>
              </a:rPr>
              <a:t>Shall be liable to the United States for a civil penalty of not more than $500 for each day that the violation continues or has not been remedied; and</a:t>
            </a:r>
          </a:p>
          <a:p>
            <a:pPr lvl="3"/>
            <a:r>
              <a:rPr lang="en-US" dirty="0">
                <a:latin typeface="Times New Roman" panose="02020603050405020304" pitchFamily="18" charset="0"/>
                <a:cs typeface="Times New Roman" panose="02020603050405020304" pitchFamily="18" charset="0"/>
              </a:rPr>
              <a:t>Shall be fined not more than $250,000, or imprisoned for not more than 5 years, or both; or</a:t>
            </a:r>
          </a:p>
          <a:p>
            <a:pPr lvl="3"/>
            <a:r>
              <a:rPr lang="en-US" dirty="0">
                <a:latin typeface="Times New Roman" panose="02020603050405020304" pitchFamily="18" charset="0"/>
                <a:cs typeface="Times New Roman" panose="02020603050405020304" pitchFamily="18" charset="0"/>
              </a:rPr>
              <a:t>While violating another law of the United States or as part of a pattern of any illegal activity involving more than $100,000 in a 12-month period, shall be fined not more than $500,000, imprisoned for not more than 10 years, or both. </a:t>
            </a:r>
          </a:p>
        </p:txBody>
      </p:sp>
    </p:spTree>
    <p:extLst>
      <p:ext uri="{BB962C8B-B14F-4D97-AF65-F5344CB8AC3E}">
        <p14:creationId xmlns:p14="http://schemas.microsoft.com/office/powerpoint/2010/main" val="68422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7CA39-A41C-2988-4388-54086915BD5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Safe Harbor and Self-Correction</a:t>
            </a:r>
          </a:p>
        </p:txBody>
      </p:sp>
      <p:sp>
        <p:nvSpPr>
          <p:cNvPr id="3" name="Content Placeholder 2">
            <a:extLst>
              <a:ext uri="{FF2B5EF4-FFF2-40B4-BE49-F238E27FC236}">
                <a16:creationId xmlns:a16="http://schemas.microsoft.com/office/drawing/2014/main" id="{6103E7DE-2B63-232C-38B3-F3A90F0614C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No liability if the report filer ‘believed’ the report true and reports the corrected information within 90 days.</a:t>
            </a:r>
          </a:p>
          <a:p>
            <a:r>
              <a:rPr lang="en-US" dirty="0">
                <a:latin typeface="Times New Roman" panose="02020603050405020304" pitchFamily="18" charset="0"/>
                <a:cs typeface="Times New Roman" panose="02020603050405020304" pitchFamily="18" charset="0"/>
              </a:rPr>
              <a:t>FinCEN is obligated to “provide assistance” to a person trying to correct a prior report. </a:t>
            </a:r>
          </a:p>
        </p:txBody>
      </p:sp>
    </p:spTree>
    <p:extLst>
      <p:ext uri="{BB962C8B-B14F-4D97-AF65-F5344CB8AC3E}">
        <p14:creationId xmlns:p14="http://schemas.microsoft.com/office/powerpoint/2010/main" val="2381829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399A-D914-3AA8-4C57-AF2CD760403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“Reporting Company”</a:t>
            </a:r>
          </a:p>
        </p:txBody>
      </p:sp>
      <p:sp>
        <p:nvSpPr>
          <p:cNvPr id="3" name="Content Placeholder 2">
            <a:extLst>
              <a:ext uri="{FF2B5EF4-FFF2-40B4-BE49-F238E27FC236}">
                <a16:creationId xmlns:a16="http://schemas.microsoft.com/office/drawing/2014/main" id="{AC4118D3-68F7-5178-FCA0-41CAF778C8D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CTA defines “reporting company” as: a corporation, limited liability company, or other entity that is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created by filing of a document with a secretary of state or any similar office under the law of a State or Indian Tribe; or (ii) formed under the law of a foreign country and registered to do business in any State or tribal jurisdiction by the filing of a document with a secretary of state or any similar office under the laws of a State or Indian Tribe.</a:t>
            </a:r>
          </a:p>
        </p:txBody>
      </p:sp>
    </p:spTree>
    <p:extLst>
      <p:ext uri="{BB962C8B-B14F-4D97-AF65-F5344CB8AC3E}">
        <p14:creationId xmlns:p14="http://schemas.microsoft.com/office/powerpoint/2010/main" val="3053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0D0C-3E54-4DB1-7147-455278583AC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Reporting Companies – Special Examples</a:t>
            </a:r>
          </a:p>
        </p:txBody>
      </p:sp>
      <p:sp>
        <p:nvSpPr>
          <p:cNvPr id="3" name="Content Placeholder 2">
            <a:extLst>
              <a:ext uri="{FF2B5EF4-FFF2-40B4-BE49-F238E27FC236}">
                <a16:creationId xmlns:a16="http://schemas.microsoft.com/office/drawing/2014/main" id="{82C372F2-1ECE-BA2B-AC79-5FD0EC59DB8A}"/>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Reporting company examples:</a:t>
            </a:r>
          </a:p>
          <a:p>
            <a:pPr lvl="1"/>
            <a:r>
              <a:rPr lang="en-US" dirty="0">
                <a:latin typeface="Times New Roman" panose="02020603050405020304" pitchFamily="18" charset="0"/>
                <a:cs typeface="Times New Roman" panose="02020603050405020304" pitchFamily="18" charset="0"/>
              </a:rPr>
              <a:t>Delaware Statutory Trusts </a:t>
            </a:r>
          </a:p>
          <a:p>
            <a:pPr lvl="1"/>
            <a:r>
              <a:rPr lang="en-US" dirty="0">
                <a:latin typeface="Times New Roman" panose="02020603050405020304" pitchFamily="18" charset="0"/>
                <a:cs typeface="Times New Roman" panose="02020603050405020304" pitchFamily="18" charset="0"/>
              </a:rPr>
              <a:t>General Partnerships in certain states</a:t>
            </a:r>
          </a:p>
          <a:p>
            <a:endParaRPr lang="en-US" dirty="0">
              <a:latin typeface="Times New Roman" panose="02020603050405020304" pitchFamily="18" charset="0"/>
              <a:cs typeface="Times New Roman" panose="02020603050405020304" pitchFamily="18" charset="0"/>
            </a:endParaRPr>
          </a:p>
          <a:p>
            <a:r>
              <a:rPr lang="en-US" u="sng" dirty="0">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a Reporting company:</a:t>
            </a:r>
          </a:p>
          <a:p>
            <a:pPr lvl="1"/>
            <a:r>
              <a:rPr lang="en-US" dirty="0">
                <a:latin typeface="Times New Roman" panose="02020603050405020304" pitchFamily="18" charset="0"/>
                <a:cs typeface="Times New Roman" panose="02020603050405020304" pitchFamily="18" charset="0"/>
              </a:rPr>
              <a:t>Individual life insurance trust (ILIT)</a:t>
            </a:r>
          </a:p>
          <a:p>
            <a:pPr lvl="1"/>
            <a:r>
              <a:rPr lang="en-US" dirty="0">
                <a:latin typeface="Times New Roman" panose="02020603050405020304" pitchFamily="18" charset="0"/>
                <a:cs typeface="Times New Roman" panose="02020603050405020304" pitchFamily="18" charset="0"/>
              </a:rPr>
              <a:t>General partnership (most states)</a:t>
            </a:r>
          </a:p>
          <a:p>
            <a:pPr lvl="1"/>
            <a:r>
              <a:rPr lang="en-US" dirty="0">
                <a:latin typeface="Times New Roman" panose="02020603050405020304" pitchFamily="18" charset="0"/>
                <a:cs typeface="Times New Roman" panose="02020603050405020304" pitchFamily="18" charset="0"/>
              </a:rPr>
              <a:t>Rabbi trust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Maybe (check state law):</a:t>
            </a:r>
          </a:p>
          <a:p>
            <a:pPr lvl="1"/>
            <a:r>
              <a:rPr lang="en-US" dirty="0">
                <a:latin typeface="Times New Roman" panose="02020603050405020304" pitchFamily="18" charset="0"/>
                <a:cs typeface="Times New Roman" panose="02020603050405020304" pitchFamily="18" charset="0"/>
              </a:rPr>
              <a:t>Farm cooperative</a:t>
            </a:r>
          </a:p>
          <a:p>
            <a:pPr lvl="1"/>
            <a:r>
              <a:rPr lang="en-US" dirty="0">
                <a:latin typeface="Times New Roman" panose="02020603050405020304" pitchFamily="18" charset="0"/>
                <a:cs typeface="Times New Roman" panose="02020603050405020304" pitchFamily="18" charset="0"/>
              </a:rPr>
              <a:t>Purchasing coop</a:t>
            </a:r>
          </a:p>
        </p:txBody>
      </p:sp>
    </p:spTree>
    <p:extLst>
      <p:ext uri="{BB962C8B-B14F-4D97-AF65-F5344CB8AC3E}">
        <p14:creationId xmlns:p14="http://schemas.microsoft.com/office/powerpoint/2010/main" val="176294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8858-8302-A19B-FA09-8E460720962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23 separate exemption types:</a:t>
            </a:r>
          </a:p>
        </p:txBody>
      </p:sp>
      <p:sp>
        <p:nvSpPr>
          <p:cNvPr id="3" name="Content Placeholder 2">
            <a:extLst>
              <a:ext uri="{FF2B5EF4-FFF2-40B4-BE49-F238E27FC236}">
                <a16:creationId xmlns:a16="http://schemas.microsoft.com/office/drawing/2014/main" id="{02A223D2-E11A-2BAB-E1D8-DD7B91BB4229}"/>
              </a:ext>
            </a:extLst>
          </p:cNvPr>
          <p:cNvSpPr>
            <a:spLocks noGrp="1"/>
          </p:cNvSpPr>
          <p:nvPr>
            <p:ph sz="half"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Securities reporting issuer</a:t>
            </a:r>
          </a:p>
          <a:p>
            <a:r>
              <a:rPr lang="en-US" dirty="0">
                <a:latin typeface="Times New Roman" panose="02020603050405020304" pitchFamily="18" charset="0"/>
                <a:cs typeface="Times New Roman" panose="02020603050405020304" pitchFamily="18" charset="0"/>
              </a:rPr>
              <a:t>Governmental authority</a:t>
            </a:r>
          </a:p>
          <a:p>
            <a:r>
              <a:rPr lang="en-US" dirty="0">
                <a:latin typeface="Times New Roman" panose="02020603050405020304" pitchFamily="18" charset="0"/>
                <a:cs typeface="Times New Roman" panose="02020603050405020304" pitchFamily="18" charset="0"/>
              </a:rPr>
              <a:t>Bank</a:t>
            </a:r>
          </a:p>
          <a:p>
            <a:r>
              <a:rPr lang="en-US" dirty="0">
                <a:latin typeface="Times New Roman" panose="02020603050405020304" pitchFamily="18" charset="0"/>
                <a:cs typeface="Times New Roman" panose="02020603050405020304" pitchFamily="18" charset="0"/>
              </a:rPr>
              <a:t>Credit Union</a:t>
            </a:r>
          </a:p>
          <a:p>
            <a:r>
              <a:rPr lang="en-US" dirty="0">
                <a:latin typeface="Times New Roman" panose="02020603050405020304" pitchFamily="18" charset="0"/>
                <a:cs typeface="Times New Roman" panose="02020603050405020304" pitchFamily="18" charset="0"/>
              </a:rPr>
              <a:t>Depository institution holding company</a:t>
            </a:r>
          </a:p>
          <a:p>
            <a:r>
              <a:rPr lang="en-US" dirty="0">
                <a:latin typeface="Times New Roman" panose="02020603050405020304" pitchFamily="18" charset="0"/>
                <a:cs typeface="Times New Roman" panose="02020603050405020304" pitchFamily="18" charset="0"/>
              </a:rPr>
              <a:t>Money service business</a:t>
            </a:r>
          </a:p>
          <a:p>
            <a:r>
              <a:rPr lang="en-US" dirty="0">
                <a:latin typeface="Times New Roman" panose="02020603050405020304" pitchFamily="18" charset="0"/>
                <a:cs typeface="Times New Roman" panose="02020603050405020304" pitchFamily="18" charset="0"/>
              </a:rPr>
              <a:t>Broker or dealer in securities</a:t>
            </a:r>
          </a:p>
          <a:p>
            <a:r>
              <a:rPr lang="en-US" dirty="0">
                <a:latin typeface="Times New Roman" panose="02020603050405020304" pitchFamily="18" charset="0"/>
                <a:cs typeface="Times New Roman" panose="02020603050405020304" pitchFamily="18" charset="0"/>
              </a:rPr>
              <a:t>Securities exchange or clearing agency</a:t>
            </a:r>
          </a:p>
          <a:p>
            <a:r>
              <a:rPr lang="en-US" dirty="0">
                <a:latin typeface="Times New Roman" panose="02020603050405020304" pitchFamily="18" charset="0"/>
                <a:cs typeface="Times New Roman" panose="02020603050405020304" pitchFamily="18" charset="0"/>
              </a:rPr>
              <a:t>Other Exchange Act registered entity</a:t>
            </a:r>
          </a:p>
          <a:p>
            <a:r>
              <a:rPr lang="en-US" dirty="0">
                <a:latin typeface="Times New Roman" panose="02020603050405020304" pitchFamily="18" charset="0"/>
                <a:cs typeface="Times New Roman" panose="02020603050405020304" pitchFamily="18" charset="0"/>
              </a:rPr>
              <a:t>Investment company or investment adviser</a:t>
            </a:r>
          </a:p>
          <a:p>
            <a:r>
              <a:rPr lang="en-US" dirty="0">
                <a:latin typeface="Times New Roman" panose="02020603050405020304" pitchFamily="18" charset="0"/>
                <a:cs typeface="Times New Roman" panose="02020603050405020304" pitchFamily="18" charset="0"/>
              </a:rPr>
              <a:t>Venture capital fund adviser</a:t>
            </a:r>
          </a:p>
          <a:p>
            <a:pPr lvl="1"/>
            <a:endParaRPr lang="en-US" dirty="0"/>
          </a:p>
        </p:txBody>
      </p:sp>
      <p:sp>
        <p:nvSpPr>
          <p:cNvPr id="11" name="Content Placeholder 10">
            <a:extLst>
              <a:ext uri="{FF2B5EF4-FFF2-40B4-BE49-F238E27FC236}">
                <a16:creationId xmlns:a16="http://schemas.microsoft.com/office/drawing/2014/main" id="{AB17BC0F-71BD-AFC0-5268-89D4497E6E68}"/>
              </a:ext>
            </a:extLst>
          </p:cNvPr>
          <p:cNvSpPr>
            <a:spLocks noGrp="1"/>
          </p:cNvSpPr>
          <p:nvPr>
            <p:ph sz="half" idx="2"/>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Insurance company</a:t>
            </a:r>
          </a:p>
          <a:p>
            <a:r>
              <a:rPr lang="en-US" dirty="0">
                <a:latin typeface="Times New Roman" panose="02020603050405020304" pitchFamily="18" charset="0"/>
                <a:cs typeface="Times New Roman" panose="02020603050405020304" pitchFamily="18" charset="0"/>
              </a:rPr>
              <a:t>State-licensed insurance producer</a:t>
            </a:r>
          </a:p>
          <a:p>
            <a:r>
              <a:rPr lang="en-US" dirty="0">
                <a:latin typeface="Times New Roman" panose="02020603050405020304" pitchFamily="18" charset="0"/>
                <a:cs typeface="Times New Roman" panose="02020603050405020304" pitchFamily="18" charset="0"/>
              </a:rPr>
              <a:t>Commodity Exchange Act entity</a:t>
            </a:r>
          </a:p>
          <a:p>
            <a:r>
              <a:rPr lang="en-US" dirty="0">
                <a:latin typeface="Times New Roman" panose="02020603050405020304" pitchFamily="18" charset="0"/>
                <a:cs typeface="Times New Roman" panose="02020603050405020304" pitchFamily="18" charset="0"/>
              </a:rPr>
              <a:t>Accounting firm</a:t>
            </a:r>
          </a:p>
          <a:p>
            <a:r>
              <a:rPr lang="en-US" dirty="0">
                <a:latin typeface="Times New Roman" panose="02020603050405020304" pitchFamily="18" charset="0"/>
                <a:cs typeface="Times New Roman" panose="02020603050405020304" pitchFamily="18" charset="0"/>
              </a:rPr>
              <a:t>Public utility</a:t>
            </a:r>
          </a:p>
          <a:p>
            <a:r>
              <a:rPr lang="en-US" dirty="0">
                <a:latin typeface="Times New Roman" panose="02020603050405020304" pitchFamily="18" charset="0"/>
                <a:cs typeface="Times New Roman" panose="02020603050405020304" pitchFamily="18" charset="0"/>
              </a:rPr>
              <a:t>Financial market utility</a:t>
            </a:r>
          </a:p>
          <a:p>
            <a:r>
              <a:rPr lang="en-US" dirty="0">
                <a:latin typeface="Times New Roman" panose="02020603050405020304" pitchFamily="18" charset="0"/>
                <a:cs typeface="Times New Roman" panose="02020603050405020304" pitchFamily="18" charset="0"/>
              </a:rPr>
              <a:t>Pooled investment vehicle</a:t>
            </a:r>
          </a:p>
          <a:p>
            <a:r>
              <a:rPr lang="en-US" dirty="0">
                <a:latin typeface="Times New Roman" panose="02020603050405020304" pitchFamily="18" charset="0"/>
                <a:cs typeface="Times New Roman" panose="02020603050405020304" pitchFamily="18" charset="0"/>
              </a:rPr>
              <a:t>Tax-exempt entity</a:t>
            </a:r>
          </a:p>
          <a:p>
            <a:r>
              <a:rPr lang="en-US" dirty="0">
                <a:latin typeface="Times New Roman" panose="02020603050405020304" pitchFamily="18" charset="0"/>
                <a:cs typeface="Times New Roman" panose="02020603050405020304" pitchFamily="18" charset="0"/>
              </a:rPr>
              <a:t>Entity assisting a tax-exempt entity</a:t>
            </a:r>
          </a:p>
          <a:p>
            <a:r>
              <a:rPr lang="en-US" dirty="0">
                <a:latin typeface="Times New Roman" panose="02020603050405020304" pitchFamily="18" charset="0"/>
                <a:cs typeface="Times New Roman" panose="02020603050405020304" pitchFamily="18" charset="0"/>
              </a:rPr>
              <a:t>Large operating company</a:t>
            </a:r>
          </a:p>
          <a:p>
            <a:r>
              <a:rPr lang="en-US" dirty="0">
                <a:latin typeface="Times New Roman" panose="02020603050405020304" pitchFamily="18" charset="0"/>
                <a:cs typeface="Times New Roman" panose="02020603050405020304" pitchFamily="18" charset="0"/>
              </a:rPr>
              <a:t>Subsidiary of certain exempt entities</a:t>
            </a:r>
          </a:p>
          <a:p>
            <a:r>
              <a:rPr lang="en-US" dirty="0">
                <a:latin typeface="Times New Roman" panose="02020603050405020304" pitchFamily="18" charset="0"/>
                <a:cs typeface="Times New Roman" panose="02020603050405020304" pitchFamily="18" charset="0"/>
              </a:rPr>
              <a:t>Inactive entity</a:t>
            </a:r>
          </a:p>
          <a:p>
            <a:endParaRPr lang="en-US" dirty="0"/>
          </a:p>
        </p:txBody>
      </p:sp>
    </p:spTree>
    <p:extLst>
      <p:ext uri="{BB962C8B-B14F-4D97-AF65-F5344CB8AC3E}">
        <p14:creationId xmlns:p14="http://schemas.microsoft.com/office/powerpoint/2010/main" val="331129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D12C42-0C57-A2A1-4EFA-1AC89224543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Special Exemption Problems</a:t>
            </a:r>
          </a:p>
        </p:txBody>
      </p:sp>
      <p:sp>
        <p:nvSpPr>
          <p:cNvPr id="6" name="Content Placeholder 5">
            <a:extLst>
              <a:ext uri="{FF2B5EF4-FFF2-40B4-BE49-F238E27FC236}">
                <a16:creationId xmlns:a16="http://schemas.microsoft.com/office/drawing/2014/main" id="{88DFA3C2-3B47-5298-7A9E-1C7BD46E845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Large Operating Companies</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Employ more than 20 employees on a full-time basis in the U.S.</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Filed federal income tax returns in the U.S. demonstrating more than $5,000,000 in gross receipts in the previous year (including sales made to subsidiaries and affiliated), and</a:t>
            </a:r>
          </a:p>
          <a:p>
            <a:pPr marL="857250" lvl="1" indent="-400050">
              <a:buFont typeface="+mj-lt"/>
              <a:buAutoNum type="romanUcPeriod"/>
            </a:pPr>
            <a:r>
              <a:rPr lang="en-US" dirty="0">
                <a:latin typeface="Times New Roman" panose="02020603050405020304" pitchFamily="18" charset="0"/>
                <a:cs typeface="Times New Roman" panose="02020603050405020304" pitchFamily="18" charset="0"/>
              </a:rPr>
              <a:t>Have a “physical office” within the U.S.</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*A grandfathered business that </a:t>
            </a:r>
            <a:r>
              <a:rPr lang="en-US" u="sng" dirty="0">
                <a:latin typeface="Times New Roman" panose="02020603050405020304" pitchFamily="18" charset="0"/>
                <a:cs typeface="Times New Roman" panose="02020603050405020304" pitchFamily="18" charset="0"/>
              </a:rPr>
              <a:t>ceases to satisfy all three requirements will lose its exemption and be required to file</a:t>
            </a:r>
            <a:r>
              <a:rPr lang="en-US" dirty="0">
                <a:latin typeface="Times New Roman" panose="02020603050405020304" pitchFamily="18" charset="0"/>
                <a:cs typeface="Times New Roman" panose="02020603050405020304" pitchFamily="18" charset="0"/>
              </a:rPr>
              <a:t>. </a:t>
            </a:r>
          </a:p>
          <a:p>
            <a:pPr marL="457200" lvl="1" indent="0">
              <a:buNone/>
            </a:pPr>
            <a:endParaRPr lang="en-US" dirty="0"/>
          </a:p>
          <a:p>
            <a:pPr marL="857250" lvl="1" indent="-400050">
              <a:buFont typeface="+mj-lt"/>
              <a:buAutoNum type="romanUcPeriod"/>
            </a:pPr>
            <a:endParaRPr lang="en-US" dirty="0"/>
          </a:p>
        </p:txBody>
      </p:sp>
    </p:spTree>
    <p:extLst>
      <p:ext uri="{BB962C8B-B14F-4D97-AF65-F5344CB8AC3E}">
        <p14:creationId xmlns:p14="http://schemas.microsoft.com/office/powerpoint/2010/main" val="2365185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830</TotalTime>
  <Words>4143</Words>
  <Application>Microsoft Office PowerPoint</Application>
  <PresentationFormat>Widescreen</PresentationFormat>
  <Paragraphs>364</Paragraphs>
  <Slides>33</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Gothic</vt:lpstr>
      <vt:lpstr>Times New Roman</vt:lpstr>
      <vt:lpstr>Wingdings 3</vt:lpstr>
      <vt:lpstr>Ion</vt:lpstr>
      <vt:lpstr>THE CORPORATE TRANSPARENCY ACT</vt:lpstr>
      <vt:lpstr>Overview</vt:lpstr>
      <vt:lpstr>Deadlines:</vt:lpstr>
      <vt:lpstr>Why is this important?</vt:lpstr>
      <vt:lpstr>Safe Harbor and Self-Correction</vt:lpstr>
      <vt:lpstr>“Reporting Company”</vt:lpstr>
      <vt:lpstr>Reporting Companies – Special Examples</vt:lpstr>
      <vt:lpstr>23 separate exemption types:</vt:lpstr>
      <vt:lpstr>Special Exemption Problems</vt:lpstr>
      <vt:lpstr>Beneficial Ownership Report</vt:lpstr>
      <vt:lpstr>Determining a Beneficial Owner</vt:lpstr>
      <vt:lpstr>CTA – Beneficial Owner</vt:lpstr>
      <vt:lpstr>Beneficial Ownership Report</vt:lpstr>
      <vt:lpstr>Beneficial Owner – Example #1</vt:lpstr>
      <vt:lpstr>Beneficial Owner – Example #2</vt:lpstr>
      <vt:lpstr>Beneficial Owner – Example #3</vt:lpstr>
      <vt:lpstr>Beneficial Owner – Example #4</vt:lpstr>
      <vt:lpstr>Beneficial Owner – Example #4 – The Trust Rule</vt:lpstr>
      <vt:lpstr>Beneficial Owner – Example #4 – Applying the Trust Rule</vt:lpstr>
      <vt:lpstr>Beneficial Owner – Example #4 – Applying the Trust Rule</vt:lpstr>
      <vt:lpstr>Corporate Transparency Act – Substantial Control</vt:lpstr>
      <vt:lpstr>Corporate Transparency Act – Substantial Control</vt:lpstr>
      <vt:lpstr>Beneficial Owner – Example #5</vt:lpstr>
      <vt:lpstr>Beneficial Owner – Example #6</vt:lpstr>
      <vt:lpstr>Beneficial Owner – Example #7</vt:lpstr>
      <vt:lpstr>Beneficial Owner – Example #8</vt:lpstr>
      <vt:lpstr>Beneficial Owner – Example #9</vt:lpstr>
      <vt:lpstr>Beneficial Owner – The Calculation Rule</vt:lpstr>
      <vt:lpstr>The Calculation Rule – Decision Tree</vt:lpstr>
      <vt:lpstr>Beneficial Owner – Example #9 - Application</vt:lpstr>
      <vt:lpstr>Beneficial Owner – Example #10a</vt:lpstr>
      <vt:lpstr>Beneficial Owner – Example #10b</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TRANSPARENCY ACT</dc:title>
  <dc:creator>Adam K. Woelke</dc:creator>
  <cp:lastModifiedBy>Adam K. Woelke</cp:lastModifiedBy>
  <cp:revision>38</cp:revision>
  <dcterms:created xsi:type="dcterms:W3CDTF">2023-11-27T20:51:12Z</dcterms:created>
  <dcterms:modified xsi:type="dcterms:W3CDTF">2023-11-30T20:04:53Z</dcterms:modified>
</cp:coreProperties>
</file>