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32"/>
  </p:notesMasterIdLst>
  <p:sldIdLst>
    <p:sldId id="266" r:id="rId5"/>
    <p:sldId id="330" r:id="rId6"/>
    <p:sldId id="308" r:id="rId7"/>
    <p:sldId id="325" r:id="rId8"/>
    <p:sldId id="322" r:id="rId9"/>
    <p:sldId id="327" r:id="rId10"/>
    <p:sldId id="309" r:id="rId11"/>
    <p:sldId id="310" r:id="rId12"/>
    <p:sldId id="324" r:id="rId13"/>
    <p:sldId id="311" r:id="rId14"/>
    <p:sldId id="312" r:id="rId15"/>
    <p:sldId id="313" r:id="rId16"/>
    <p:sldId id="314" r:id="rId17"/>
    <p:sldId id="315" r:id="rId18"/>
    <p:sldId id="316" r:id="rId19"/>
    <p:sldId id="317" r:id="rId20"/>
    <p:sldId id="318" r:id="rId21"/>
    <p:sldId id="319" r:id="rId22"/>
    <p:sldId id="329" r:id="rId23"/>
    <p:sldId id="321" r:id="rId24"/>
    <p:sldId id="320" r:id="rId25"/>
    <p:sldId id="332" r:id="rId26"/>
    <p:sldId id="333" r:id="rId27"/>
    <p:sldId id="326" r:id="rId28"/>
    <p:sldId id="328" r:id="rId29"/>
    <p:sldId id="331" r:id="rId30"/>
    <p:sldId id="32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19" autoAdjust="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A66772-F185-4D58-B8BB-E9370D7A7A2B}"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0FC4FFE-8987-4A26-B7F4-8A516F18ADAE}">
      <dgm:prSet custT="1"/>
      <dgm:spPr/>
      <dgm:t>
        <a:bodyPr/>
        <a:lstStyle/>
        <a:p>
          <a:pPr>
            <a:lnSpc>
              <a:spcPct val="100000"/>
            </a:lnSpc>
            <a:defRPr cap="all"/>
          </a:pPr>
          <a:r>
            <a:rPr lang="en-US" sz="2800" b="1" dirty="0">
              <a:latin typeface="+mj-lt"/>
            </a:rPr>
            <a:t>Can I get it? </a:t>
          </a:r>
        </a:p>
      </dgm:t>
    </dgm:pt>
    <dgm:pt modelId="{CAD7EF86-FB23-41F6-BF42-040B36DEFDB1}" type="parTrans" cxnId="{C7AD8469-3C68-4AF9-AB82-79B0043AA120}">
      <dgm:prSet/>
      <dgm:spPr/>
      <dgm:t>
        <a:bodyPr/>
        <a:lstStyle/>
        <a:p>
          <a:endParaRPr lang="en-US"/>
        </a:p>
      </dgm:t>
    </dgm:pt>
    <dgm:pt modelId="{5B62599A-5C9B-48E7-896E-EA782AC60C8B}" type="sibTrans" cxnId="{C7AD8469-3C68-4AF9-AB82-79B0043AA120}">
      <dgm:prSet/>
      <dgm:spPr/>
      <dgm:t>
        <a:bodyPr/>
        <a:lstStyle/>
        <a:p>
          <a:endParaRPr lang="en-US"/>
        </a:p>
      </dgm:t>
    </dgm:pt>
    <dgm:pt modelId="{49225C73-1633-42F1-AB3B-7CB183E5F8B8}">
      <dgm:prSet custT="1"/>
      <dgm:spPr/>
      <dgm:t>
        <a:bodyPr/>
        <a:lstStyle/>
        <a:p>
          <a:pPr>
            <a:lnSpc>
              <a:spcPct val="100000"/>
            </a:lnSpc>
            <a:defRPr cap="all"/>
          </a:pPr>
          <a:r>
            <a:rPr lang="en-US" sz="2800" b="1" dirty="0">
              <a:latin typeface="+mj-lt"/>
            </a:rPr>
            <a:t>If yes, then how? </a:t>
          </a:r>
        </a:p>
      </dgm:t>
    </dgm:pt>
    <dgm:pt modelId="{1A0E2090-1D4F-438A-8766-B6030CE01ADD}" type="parTrans" cxnId="{A9154303-8225-4248-91DC-1B0156A35F07}">
      <dgm:prSet/>
      <dgm:spPr/>
      <dgm:t>
        <a:bodyPr/>
        <a:lstStyle/>
        <a:p>
          <a:endParaRPr lang="en-US"/>
        </a:p>
      </dgm:t>
    </dgm:pt>
    <dgm:pt modelId="{9646853A-8964-4519-A5B1-0B7D18B2983D}" type="sibTrans" cxnId="{A9154303-8225-4248-91DC-1B0156A35F07}">
      <dgm:prSet/>
      <dgm:spPr/>
      <dgm:t>
        <a:bodyPr/>
        <a:lstStyle/>
        <a:p>
          <a:endParaRPr lang="en-US"/>
        </a:p>
      </dgm:t>
    </dgm:pt>
    <dgm:pt modelId="{1C383F32-22E8-4F62-A3E0-BDC3D5F48992}">
      <dgm:prSet custT="1"/>
      <dgm:spPr/>
      <dgm:t>
        <a:bodyPr/>
        <a:lstStyle/>
        <a:p>
          <a:pPr>
            <a:lnSpc>
              <a:spcPct val="100000"/>
            </a:lnSpc>
            <a:defRPr cap="all"/>
          </a:pPr>
          <a:r>
            <a:rPr lang="en-US" sz="2800" b="1" dirty="0">
              <a:latin typeface="+mj-lt"/>
            </a:rPr>
            <a:t>ETHICAL CONSIDERATIONS</a:t>
          </a:r>
        </a:p>
      </dgm:t>
    </dgm:pt>
    <dgm:pt modelId="{A7920A2F-3244-4159-AF04-6A1D38B7B317}" type="parTrans" cxnId="{C4CCE57E-E871-46D6-BAD5-880252C95D22}">
      <dgm:prSet/>
      <dgm:spPr/>
      <dgm:t>
        <a:bodyPr/>
        <a:lstStyle/>
        <a:p>
          <a:endParaRPr lang="en-US"/>
        </a:p>
      </dgm:t>
    </dgm:pt>
    <dgm:pt modelId="{8500F72A-2C6D-4FDF-9C1D-CA691380EB0B}" type="sibTrans" cxnId="{C4CCE57E-E871-46D6-BAD5-880252C95D22}">
      <dgm:prSet/>
      <dgm:spPr/>
      <dgm:t>
        <a:bodyPr/>
        <a:lstStyle/>
        <a:p>
          <a:endParaRPr lang="en-US"/>
        </a:p>
      </dgm:t>
    </dgm:pt>
    <dgm:pt modelId="{B6056BFB-47D7-4C5F-BA11-2CB63C56A52D}" type="pres">
      <dgm:prSet presAssocID="{01A66772-F185-4D58-B8BB-E9370D7A7A2B}" presName="root" presStyleCnt="0">
        <dgm:presLayoutVars>
          <dgm:dir/>
          <dgm:resizeHandles val="exact"/>
        </dgm:presLayoutVars>
      </dgm:prSet>
      <dgm:spPr/>
    </dgm:pt>
    <dgm:pt modelId="{311B26C8-22B1-4363-B621-DD56FB7418C8}" type="pres">
      <dgm:prSet presAssocID="{40FC4FFE-8987-4A26-B7F4-8A516F18ADAE}" presName="compNode" presStyleCnt="0"/>
      <dgm:spPr/>
    </dgm:pt>
    <dgm:pt modelId="{A201D7A7-914C-4D24-8B82-EE40155AB0BE}" type="pres">
      <dgm:prSet presAssocID="{40FC4FFE-8987-4A26-B7F4-8A516F18ADAE}" presName="iconBgRect" presStyleLbl="bgShp" presStyleIdx="0" presStyleCnt="3"/>
      <dgm:spPr>
        <a:prstGeom prst="ellipse">
          <a:avLst/>
        </a:prstGeom>
      </dgm:spPr>
    </dgm:pt>
    <dgm:pt modelId="{8FA2F131-CD01-4CBD-B7A5-1B9B5E7F0402}" type="pres">
      <dgm:prSet presAssocID="{40FC4FFE-8987-4A26-B7F4-8A516F18ADAE}" presName="iconRect" presStyleLbl="node1" presStyleIdx="0" presStyleCnt="3"/>
      <dgm:spPr>
        <a:solidFill>
          <a:srgbClr val="C00000"/>
        </a:solidFill>
        <a:ln>
          <a:noFill/>
        </a:ln>
      </dgm:spPr>
    </dgm:pt>
    <dgm:pt modelId="{F755F00C-B2DB-4097-B4BC-8F1BACC938B7}" type="pres">
      <dgm:prSet presAssocID="{40FC4FFE-8987-4A26-B7F4-8A516F18ADAE}" presName="spaceRect" presStyleCnt="0"/>
      <dgm:spPr/>
    </dgm:pt>
    <dgm:pt modelId="{08F4E96D-0DB6-4476-8C51-7CC7EC2F227B}" type="pres">
      <dgm:prSet presAssocID="{40FC4FFE-8987-4A26-B7F4-8A516F18ADAE}" presName="textRect" presStyleLbl="revTx" presStyleIdx="0" presStyleCnt="3">
        <dgm:presLayoutVars>
          <dgm:chMax val="1"/>
          <dgm:chPref val="1"/>
        </dgm:presLayoutVars>
      </dgm:prSet>
      <dgm:spPr/>
    </dgm:pt>
    <dgm:pt modelId="{5AB3C10D-885E-4522-AB39-7ED4318D191A}" type="pres">
      <dgm:prSet presAssocID="{5B62599A-5C9B-48E7-896E-EA782AC60C8B}" presName="sibTrans" presStyleCnt="0"/>
      <dgm:spPr/>
    </dgm:pt>
    <dgm:pt modelId="{2F278BF9-E1B2-4A1C-B065-C19A7B904219}" type="pres">
      <dgm:prSet presAssocID="{49225C73-1633-42F1-AB3B-7CB183E5F8B8}" presName="compNode" presStyleCnt="0"/>
      <dgm:spPr/>
    </dgm:pt>
    <dgm:pt modelId="{543C18BC-1989-44B2-9862-C670C61D3452}" type="pres">
      <dgm:prSet presAssocID="{49225C73-1633-42F1-AB3B-7CB183E5F8B8}" presName="iconBgRect" presStyleLbl="bgShp" presStyleIdx="1" presStyleCnt="3"/>
      <dgm:spPr>
        <a:prstGeom prst="ellipse">
          <a:avLst/>
        </a:prstGeom>
      </dgm:spPr>
    </dgm:pt>
    <dgm:pt modelId="{E94F35BC-9C76-400A-BBCA-0032259E2E5A}" type="pres">
      <dgm:prSet presAssocID="{49225C73-1633-42F1-AB3B-7CB183E5F8B8}" presName="iconRect" presStyleLbl="node1" presStyleIdx="1" presStyleCnt="3"/>
      <dgm:spPr>
        <a:solidFill>
          <a:srgbClr val="FFC000"/>
        </a:solidFill>
        <a:ln>
          <a:noFill/>
        </a:ln>
      </dgm:spPr>
    </dgm:pt>
    <dgm:pt modelId="{503A6D04-9ADD-43CC-9847-497CD48F2D11}" type="pres">
      <dgm:prSet presAssocID="{49225C73-1633-42F1-AB3B-7CB183E5F8B8}" presName="spaceRect" presStyleCnt="0"/>
      <dgm:spPr/>
    </dgm:pt>
    <dgm:pt modelId="{20363298-B2A6-463D-A7BE-F9F67404E389}" type="pres">
      <dgm:prSet presAssocID="{49225C73-1633-42F1-AB3B-7CB183E5F8B8}" presName="textRect" presStyleLbl="revTx" presStyleIdx="1" presStyleCnt="3">
        <dgm:presLayoutVars>
          <dgm:chMax val="1"/>
          <dgm:chPref val="1"/>
        </dgm:presLayoutVars>
      </dgm:prSet>
      <dgm:spPr/>
    </dgm:pt>
    <dgm:pt modelId="{A47947BB-708D-4F7E-B072-3C2E42B34B24}" type="pres">
      <dgm:prSet presAssocID="{9646853A-8964-4519-A5B1-0B7D18B2983D}" presName="sibTrans" presStyleCnt="0"/>
      <dgm:spPr/>
    </dgm:pt>
    <dgm:pt modelId="{BDCD0AC9-D564-4025-AD8A-36664A6CBE31}" type="pres">
      <dgm:prSet presAssocID="{1C383F32-22E8-4F62-A3E0-BDC3D5F48992}" presName="compNode" presStyleCnt="0"/>
      <dgm:spPr/>
    </dgm:pt>
    <dgm:pt modelId="{5BDDFF18-9AEC-4E5E-B9AA-33D86F01A63E}" type="pres">
      <dgm:prSet presAssocID="{1C383F32-22E8-4F62-A3E0-BDC3D5F48992}" presName="iconBgRect" presStyleLbl="bgShp" presStyleIdx="2" presStyleCnt="3"/>
      <dgm:spPr>
        <a:prstGeom prst="ellipse">
          <a:avLst/>
        </a:prstGeom>
      </dgm:spPr>
    </dgm:pt>
    <dgm:pt modelId="{F09AEBFF-D2D3-4FFF-AD65-C3CEAEEB10F2}" type="pres">
      <dgm:prSet presAssocID="{1C383F32-22E8-4F62-A3E0-BDC3D5F48992}" presName="iconRect" presStyleLbl="node1" presStyleIdx="2" presStyleCnt="3"/>
      <dgm:spPr>
        <a:solidFill>
          <a:schemeClr val="accent4">
            <a:lumMod val="60000"/>
            <a:lumOff val="40000"/>
          </a:schemeClr>
        </a:solidFill>
        <a:ln>
          <a:noFill/>
        </a:ln>
      </dgm:spPr>
    </dgm:pt>
    <dgm:pt modelId="{F2EBFBCF-0520-415A-A886-3C4F90D208EF}" type="pres">
      <dgm:prSet presAssocID="{1C383F32-22E8-4F62-A3E0-BDC3D5F48992}" presName="spaceRect" presStyleCnt="0"/>
      <dgm:spPr/>
    </dgm:pt>
    <dgm:pt modelId="{AB9CAFAA-6939-48A6-A89B-19D1A94B9EA1}" type="pres">
      <dgm:prSet presAssocID="{1C383F32-22E8-4F62-A3E0-BDC3D5F48992}" presName="textRect" presStyleLbl="revTx" presStyleIdx="2" presStyleCnt="3">
        <dgm:presLayoutVars>
          <dgm:chMax val="1"/>
          <dgm:chPref val="1"/>
        </dgm:presLayoutVars>
      </dgm:prSet>
      <dgm:spPr/>
    </dgm:pt>
  </dgm:ptLst>
  <dgm:cxnLst>
    <dgm:cxn modelId="{A9154303-8225-4248-91DC-1B0156A35F07}" srcId="{01A66772-F185-4D58-B8BB-E9370D7A7A2B}" destId="{49225C73-1633-42F1-AB3B-7CB183E5F8B8}" srcOrd="1" destOrd="0" parTransId="{1A0E2090-1D4F-438A-8766-B6030CE01ADD}" sibTransId="{9646853A-8964-4519-A5B1-0B7D18B2983D}"/>
    <dgm:cxn modelId="{BA953D32-2DFF-47FE-AF26-C6B9E63D38DF}" type="presOf" srcId="{49225C73-1633-42F1-AB3B-7CB183E5F8B8}" destId="{20363298-B2A6-463D-A7BE-F9F67404E389}" srcOrd="0" destOrd="0" presId="urn:microsoft.com/office/officeart/2018/5/layout/IconLeafLabelList"/>
    <dgm:cxn modelId="{EC450542-0ED9-4BD6-9E85-5709B80794C5}" type="presOf" srcId="{01A66772-F185-4D58-B8BB-E9370D7A7A2B}" destId="{B6056BFB-47D7-4C5F-BA11-2CB63C56A52D}" srcOrd="0" destOrd="0" presId="urn:microsoft.com/office/officeart/2018/5/layout/IconLeafLabelList"/>
    <dgm:cxn modelId="{C7AD8469-3C68-4AF9-AB82-79B0043AA120}" srcId="{01A66772-F185-4D58-B8BB-E9370D7A7A2B}" destId="{40FC4FFE-8987-4A26-B7F4-8A516F18ADAE}" srcOrd="0" destOrd="0" parTransId="{CAD7EF86-FB23-41F6-BF42-040B36DEFDB1}" sibTransId="{5B62599A-5C9B-48E7-896E-EA782AC60C8B}"/>
    <dgm:cxn modelId="{C4CCE57E-E871-46D6-BAD5-880252C95D22}" srcId="{01A66772-F185-4D58-B8BB-E9370D7A7A2B}" destId="{1C383F32-22E8-4F62-A3E0-BDC3D5F48992}" srcOrd="2" destOrd="0" parTransId="{A7920A2F-3244-4159-AF04-6A1D38B7B317}" sibTransId="{8500F72A-2C6D-4FDF-9C1D-CA691380EB0B}"/>
    <dgm:cxn modelId="{D55FAE9C-CF3C-44F3-9D1E-DE6DF574E6D9}" type="presOf" srcId="{1C383F32-22E8-4F62-A3E0-BDC3D5F48992}" destId="{AB9CAFAA-6939-48A6-A89B-19D1A94B9EA1}" srcOrd="0" destOrd="0" presId="urn:microsoft.com/office/officeart/2018/5/layout/IconLeafLabelList"/>
    <dgm:cxn modelId="{A85983B4-FADF-419C-BC71-B5F0871C3055}" type="presOf" srcId="{40FC4FFE-8987-4A26-B7F4-8A516F18ADAE}" destId="{08F4E96D-0DB6-4476-8C51-7CC7EC2F227B}" srcOrd="0" destOrd="0" presId="urn:microsoft.com/office/officeart/2018/5/layout/IconLeafLabelList"/>
    <dgm:cxn modelId="{A3E74EE8-8900-4EBD-8983-3BF0AFD6DCC7}" type="presParOf" srcId="{B6056BFB-47D7-4C5F-BA11-2CB63C56A52D}" destId="{311B26C8-22B1-4363-B621-DD56FB7418C8}" srcOrd="0" destOrd="0" presId="urn:microsoft.com/office/officeart/2018/5/layout/IconLeafLabelList"/>
    <dgm:cxn modelId="{044EA9E0-B51B-492A-BE32-015CEAD0BAC9}" type="presParOf" srcId="{311B26C8-22B1-4363-B621-DD56FB7418C8}" destId="{A201D7A7-914C-4D24-8B82-EE40155AB0BE}" srcOrd="0" destOrd="0" presId="urn:microsoft.com/office/officeart/2018/5/layout/IconLeafLabelList"/>
    <dgm:cxn modelId="{08373EC6-14CB-429D-9495-F32683B931D7}" type="presParOf" srcId="{311B26C8-22B1-4363-B621-DD56FB7418C8}" destId="{8FA2F131-CD01-4CBD-B7A5-1B9B5E7F0402}" srcOrd="1" destOrd="0" presId="urn:microsoft.com/office/officeart/2018/5/layout/IconLeafLabelList"/>
    <dgm:cxn modelId="{9AB500F0-62A2-4E73-B4F4-5056804C8D6A}" type="presParOf" srcId="{311B26C8-22B1-4363-B621-DD56FB7418C8}" destId="{F755F00C-B2DB-4097-B4BC-8F1BACC938B7}" srcOrd="2" destOrd="0" presId="urn:microsoft.com/office/officeart/2018/5/layout/IconLeafLabelList"/>
    <dgm:cxn modelId="{676606A7-6564-4CEB-ACE0-4FF9A3A04E67}" type="presParOf" srcId="{311B26C8-22B1-4363-B621-DD56FB7418C8}" destId="{08F4E96D-0DB6-4476-8C51-7CC7EC2F227B}" srcOrd="3" destOrd="0" presId="urn:microsoft.com/office/officeart/2018/5/layout/IconLeafLabelList"/>
    <dgm:cxn modelId="{EAE0F94A-A454-4049-84F7-9EC90E847A03}" type="presParOf" srcId="{B6056BFB-47D7-4C5F-BA11-2CB63C56A52D}" destId="{5AB3C10D-885E-4522-AB39-7ED4318D191A}" srcOrd="1" destOrd="0" presId="urn:microsoft.com/office/officeart/2018/5/layout/IconLeafLabelList"/>
    <dgm:cxn modelId="{B0B5B21A-5ADD-4500-9A67-9B26AF543EBA}" type="presParOf" srcId="{B6056BFB-47D7-4C5F-BA11-2CB63C56A52D}" destId="{2F278BF9-E1B2-4A1C-B065-C19A7B904219}" srcOrd="2" destOrd="0" presId="urn:microsoft.com/office/officeart/2018/5/layout/IconLeafLabelList"/>
    <dgm:cxn modelId="{11FEAF2C-54F7-4E9C-A1D6-5FA0BF7F3665}" type="presParOf" srcId="{2F278BF9-E1B2-4A1C-B065-C19A7B904219}" destId="{543C18BC-1989-44B2-9862-C670C61D3452}" srcOrd="0" destOrd="0" presId="urn:microsoft.com/office/officeart/2018/5/layout/IconLeafLabelList"/>
    <dgm:cxn modelId="{92C17ECB-A80D-4A0E-95CF-40A53D32275F}" type="presParOf" srcId="{2F278BF9-E1B2-4A1C-B065-C19A7B904219}" destId="{E94F35BC-9C76-400A-BBCA-0032259E2E5A}" srcOrd="1" destOrd="0" presId="urn:microsoft.com/office/officeart/2018/5/layout/IconLeafLabelList"/>
    <dgm:cxn modelId="{54E5AE33-4BE6-44E7-871B-1103A0BA7A56}" type="presParOf" srcId="{2F278BF9-E1B2-4A1C-B065-C19A7B904219}" destId="{503A6D04-9ADD-43CC-9847-497CD48F2D11}" srcOrd="2" destOrd="0" presId="urn:microsoft.com/office/officeart/2018/5/layout/IconLeafLabelList"/>
    <dgm:cxn modelId="{3575FCA0-4FCE-460A-8D84-2C767D311A20}" type="presParOf" srcId="{2F278BF9-E1B2-4A1C-B065-C19A7B904219}" destId="{20363298-B2A6-463D-A7BE-F9F67404E389}" srcOrd="3" destOrd="0" presId="urn:microsoft.com/office/officeart/2018/5/layout/IconLeafLabelList"/>
    <dgm:cxn modelId="{4FD22448-C17B-4C43-BAB3-A0B7AA9BCE0D}" type="presParOf" srcId="{B6056BFB-47D7-4C5F-BA11-2CB63C56A52D}" destId="{A47947BB-708D-4F7E-B072-3C2E42B34B24}" srcOrd="3" destOrd="0" presId="urn:microsoft.com/office/officeart/2018/5/layout/IconLeafLabelList"/>
    <dgm:cxn modelId="{75E30F4F-0E76-457B-9D4F-CDE27C2F7F77}" type="presParOf" srcId="{B6056BFB-47D7-4C5F-BA11-2CB63C56A52D}" destId="{BDCD0AC9-D564-4025-AD8A-36664A6CBE31}" srcOrd="4" destOrd="0" presId="urn:microsoft.com/office/officeart/2018/5/layout/IconLeafLabelList"/>
    <dgm:cxn modelId="{C6A367E7-6A7C-42CB-94E4-8EA78AEF87BF}" type="presParOf" srcId="{BDCD0AC9-D564-4025-AD8A-36664A6CBE31}" destId="{5BDDFF18-9AEC-4E5E-B9AA-33D86F01A63E}" srcOrd="0" destOrd="0" presId="urn:microsoft.com/office/officeart/2018/5/layout/IconLeafLabelList"/>
    <dgm:cxn modelId="{B180CBEB-FA9F-4E52-8CA3-A65CB80BB91B}" type="presParOf" srcId="{BDCD0AC9-D564-4025-AD8A-36664A6CBE31}" destId="{F09AEBFF-D2D3-4FFF-AD65-C3CEAEEB10F2}" srcOrd="1" destOrd="0" presId="urn:microsoft.com/office/officeart/2018/5/layout/IconLeafLabelList"/>
    <dgm:cxn modelId="{170B020E-1E19-4EB4-A72C-4FCF01A7DD7E}" type="presParOf" srcId="{BDCD0AC9-D564-4025-AD8A-36664A6CBE31}" destId="{F2EBFBCF-0520-415A-A886-3C4F90D208EF}" srcOrd="2" destOrd="0" presId="urn:microsoft.com/office/officeart/2018/5/layout/IconLeafLabelList"/>
    <dgm:cxn modelId="{CADD8F7D-722C-42A0-AF21-39A3559F8D7B}" type="presParOf" srcId="{BDCD0AC9-D564-4025-AD8A-36664A6CBE31}" destId="{AB9CAFAA-6939-48A6-A89B-19D1A94B9EA1}"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01D7A7-914C-4D24-8B82-EE40155AB0BE}">
      <dsp:nvSpPr>
        <dsp:cNvPr id="0" name=""/>
        <dsp:cNvSpPr/>
      </dsp:nvSpPr>
      <dsp:spPr>
        <a:xfrm>
          <a:off x="616949" y="340539"/>
          <a:ext cx="1818562" cy="181856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A2F131-CD01-4CBD-B7A5-1B9B5E7F0402}">
      <dsp:nvSpPr>
        <dsp:cNvPr id="0" name=""/>
        <dsp:cNvSpPr/>
      </dsp:nvSpPr>
      <dsp:spPr>
        <a:xfrm>
          <a:off x="1004512" y="728102"/>
          <a:ext cx="1043437" cy="1043437"/>
        </a:xfrm>
        <a:prstGeom prst="rect">
          <a:avLst/>
        </a:prstGeom>
        <a:solidFill>
          <a:srgbClr val="C0000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8F4E96D-0DB6-4476-8C51-7CC7EC2F227B}">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b="1" kern="1200" dirty="0">
              <a:latin typeface="+mj-lt"/>
            </a:rPr>
            <a:t>Can I get it? </a:t>
          </a:r>
        </a:p>
      </dsp:txBody>
      <dsp:txXfrm>
        <a:off x="35606" y="2725540"/>
        <a:ext cx="2981250" cy="720000"/>
      </dsp:txXfrm>
    </dsp:sp>
    <dsp:sp modelId="{543C18BC-1989-44B2-9862-C670C61D3452}">
      <dsp:nvSpPr>
        <dsp:cNvPr id="0" name=""/>
        <dsp:cNvSpPr/>
      </dsp:nvSpPr>
      <dsp:spPr>
        <a:xfrm>
          <a:off x="4119918" y="340539"/>
          <a:ext cx="1818562" cy="181856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94F35BC-9C76-400A-BBCA-0032259E2E5A}">
      <dsp:nvSpPr>
        <dsp:cNvPr id="0" name=""/>
        <dsp:cNvSpPr/>
      </dsp:nvSpPr>
      <dsp:spPr>
        <a:xfrm>
          <a:off x="4507481" y="728102"/>
          <a:ext cx="1043437" cy="1043437"/>
        </a:xfrm>
        <a:prstGeom prst="rect">
          <a:avLst/>
        </a:prstGeom>
        <a:solidFill>
          <a:srgbClr val="FFC000"/>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0363298-B2A6-463D-A7BE-F9F67404E389}">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b="1" kern="1200" dirty="0">
              <a:latin typeface="+mj-lt"/>
            </a:rPr>
            <a:t>If yes, then how? </a:t>
          </a:r>
        </a:p>
      </dsp:txBody>
      <dsp:txXfrm>
        <a:off x="3538574" y="2725540"/>
        <a:ext cx="2981250" cy="720000"/>
      </dsp:txXfrm>
    </dsp:sp>
    <dsp:sp modelId="{5BDDFF18-9AEC-4E5E-B9AA-33D86F01A63E}">
      <dsp:nvSpPr>
        <dsp:cNvPr id="0" name=""/>
        <dsp:cNvSpPr/>
      </dsp:nvSpPr>
      <dsp:spPr>
        <a:xfrm>
          <a:off x="7622887" y="340539"/>
          <a:ext cx="1818562" cy="181856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9AEBFF-D2D3-4FFF-AD65-C3CEAEEB10F2}">
      <dsp:nvSpPr>
        <dsp:cNvPr id="0" name=""/>
        <dsp:cNvSpPr/>
      </dsp:nvSpPr>
      <dsp:spPr>
        <a:xfrm>
          <a:off x="8010450" y="728102"/>
          <a:ext cx="1043437" cy="1043437"/>
        </a:xfrm>
        <a:prstGeom prst="rect">
          <a:avLst/>
        </a:prstGeom>
        <a:solidFill>
          <a:schemeClr val="accent4">
            <a:lumMod val="60000"/>
            <a:lumOff val="40000"/>
          </a:schemeClr>
        </a:solid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9CAFAA-6939-48A6-A89B-19D1A94B9EA1}">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100000"/>
            </a:lnSpc>
            <a:spcBef>
              <a:spcPct val="0"/>
            </a:spcBef>
            <a:spcAft>
              <a:spcPct val="35000"/>
            </a:spcAft>
            <a:buNone/>
            <a:defRPr cap="all"/>
          </a:pPr>
          <a:r>
            <a:rPr lang="en-US" sz="2800" b="1" kern="1200" dirty="0">
              <a:latin typeface="+mj-lt"/>
            </a:rPr>
            <a:t>ETHICAL CONSIDERATIONS</a:t>
          </a:r>
        </a:p>
      </dsp:txBody>
      <dsp:txXfrm>
        <a:off x="7041543" y="2725540"/>
        <a:ext cx="2981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3A7B05-05FB-4AB5-A385-534B37EA1BDF}" type="datetimeFigureOut">
              <a:rPr lang="en-US" smtClean="0"/>
              <a:t>5/5/2022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12A389-7EEC-4595-853D-D56DE8FD8C1A}" type="slidenum">
              <a:rPr lang="en-US" smtClean="0"/>
              <a:t>‹#›</a:t>
            </a:fld>
            <a:endParaRPr lang="en-US"/>
          </a:p>
        </p:txBody>
      </p:sp>
    </p:spTree>
    <p:extLst>
      <p:ext uri="{BB962C8B-B14F-4D97-AF65-F5344CB8AC3E}">
        <p14:creationId xmlns:p14="http://schemas.microsoft.com/office/powerpoint/2010/main" val="74831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5/5/2022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729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5/5/2022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8980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5/5/2022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23314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5/5/2022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7611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5/5/2022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2808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5/5/2022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017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5/5/2022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7016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5/5/2022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801302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5/5/2022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58826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5/5/2022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0147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coleman@HallLawPractice.Com" TargetMode="Externa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38.jpeg"/></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americanbar.org/groups/business_law/publications/blt/2017/02/ethics_corner/"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americanbar.org/groups/business_law/publications/blt/2017/02/ethics_corner/"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www.archive.org/" TargetMode="External"/><Relationship Id="rId2" Type="http://schemas.openxmlformats.org/officeDocument/2006/relationships/hyperlink" Target="http://www.freephonetracer.com/" TargetMode="External"/><Relationship Id="rId1" Type="http://schemas.openxmlformats.org/officeDocument/2006/relationships/slideLayout" Target="../slideLayouts/slideLayout2.xml"/><Relationship Id="rId5" Type="http://schemas.openxmlformats.org/officeDocument/2006/relationships/hyperlink" Target="http://www.emojipedia.org/" TargetMode="External"/><Relationship Id="rId4" Type="http://schemas.openxmlformats.org/officeDocument/2006/relationships/hyperlink" Target="http://www.netlingo.com/"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romanolaw.com/2018/12/28/hiding-something-on-your-private-facebook-account-not-in-new-york-court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F452A527-3631-41ED-858D-3777A7D14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peak Pro" panose="020F0502020204030204"/>
              <a:ea typeface="+mn-ea"/>
              <a:cs typeface="+mn-cs"/>
            </a:endParaRPr>
          </a:p>
        </p:txBody>
      </p:sp>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6730000" y="639097"/>
            <a:ext cx="4813072" cy="3494791"/>
          </a:xfrm>
        </p:spPr>
        <p:txBody>
          <a:bodyPr>
            <a:normAutofit/>
          </a:bodyPr>
          <a:lstStyle/>
          <a:p>
            <a:r>
              <a:rPr lang="en-US" sz="6000" dirty="0"/>
              <a:t>Technology &amp; Social Media Weapons in Family Law</a:t>
            </a: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6729999" y="4455621"/>
            <a:ext cx="4829101" cy="1934546"/>
          </a:xfrm>
        </p:spPr>
        <p:txBody>
          <a:bodyPr>
            <a:normAutofit fontScale="92500" lnSpcReduction="10000"/>
          </a:bodyPr>
          <a:lstStyle/>
          <a:p>
            <a:r>
              <a:rPr lang="en-US" b="1" dirty="0"/>
              <a:t>Rebecca Hall Coleman</a:t>
            </a:r>
          </a:p>
          <a:p>
            <a:pPr>
              <a:spcBef>
                <a:spcPts val="600"/>
              </a:spcBef>
              <a:spcAft>
                <a:spcPts val="0"/>
              </a:spcAft>
            </a:pPr>
            <a:r>
              <a:rPr lang="en-US" sz="1400" dirty="0"/>
              <a:t>Bill Hall &amp; Associates</a:t>
            </a:r>
          </a:p>
          <a:p>
            <a:pPr>
              <a:spcBef>
                <a:spcPts val="600"/>
              </a:spcBef>
              <a:spcAft>
                <a:spcPts val="0"/>
              </a:spcAft>
            </a:pPr>
            <a:r>
              <a:rPr lang="en-US" sz="1400" dirty="0"/>
              <a:t>2101 Clinton Avenue West, Suite 502</a:t>
            </a:r>
          </a:p>
          <a:p>
            <a:pPr>
              <a:spcBef>
                <a:spcPts val="600"/>
              </a:spcBef>
              <a:spcAft>
                <a:spcPts val="0"/>
              </a:spcAft>
            </a:pPr>
            <a:r>
              <a:rPr lang="en-US" sz="1400" dirty="0"/>
              <a:t>Huntsville, Alabama 35801</a:t>
            </a:r>
          </a:p>
          <a:p>
            <a:pPr>
              <a:spcBef>
                <a:spcPts val="600"/>
              </a:spcBef>
              <a:spcAft>
                <a:spcPts val="0"/>
              </a:spcAft>
            </a:pPr>
            <a:r>
              <a:rPr lang="en-US" sz="1400" dirty="0"/>
              <a:t>(256) 319-0590</a:t>
            </a:r>
          </a:p>
          <a:p>
            <a:pPr>
              <a:spcBef>
                <a:spcPts val="600"/>
              </a:spcBef>
              <a:spcAft>
                <a:spcPts val="0"/>
              </a:spcAft>
            </a:pPr>
            <a:r>
              <a:rPr lang="en-US" sz="1400" dirty="0" err="1">
                <a:hlinkClick r:id="rId3"/>
              </a:rPr>
              <a:t>Rcoleman@HallLawPractice.Com</a:t>
            </a:r>
            <a:r>
              <a:rPr lang="en-US" sz="1400" dirty="0"/>
              <a:t> </a:t>
            </a:r>
          </a:p>
        </p:txBody>
      </p:sp>
      <p:pic>
        <p:nvPicPr>
          <p:cNvPr id="6" name="Picture 5">
            <a:extLst>
              <a:ext uri="{FF2B5EF4-FFF2-40B4-BE49-F238E27FC236}">
                <a16:creationId xmlns:a16="http://schemas.microsoft.com/office/drawing/2014/main" id="{8940CBE3-3F91-419A-A649-32AB388ECA8B}"/>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1" y="10"/>
            <a:ext cx="6096000" cy="6857990"/>
          </a:xfrm>
          <a:prstGeom prst="rect">
            <a:avLst/>
          </a:prstGeom>
        </p:spPr>
      </p:pic>
      <p:cxnSp>
        <p:nvCxnSpPr>
          <p:cNvPr id="26" name="Straight Connector 25">
            <a:extLst>
              <a:ext uri="{FF2B5EF4-FFF2-40B4-BE49-F238E27FC236}">
                <a16:creationId xmlns:a16="http://schemas.microsoft.com/office/drawing/2014/main" id="{D28A9C89-B313-458F-9C85-515930A51A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59158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ee the source image">
            <a:extLst>
              <a:ext uri="{FF2B5EF4-FFF2-40B4-BE49-F238E27FC236}">
                <a16:creationId xmlns:a16="http://schemas.microsoft.com/office/drawing/2014/main" id="{13D358FB-8E74-4CC6-DE42-D70D60172D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0160" y="3154680"/>
            <a:ext cx="4343400" cy="30944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D7843F7-8BC4-8454-0411-EEEC03374EB0}"/>
              </a:ext>
            </a:extLst>
          </p:cNvPr>
          <p:cNvSpPr txBox="1"/>
          <p:nvPr/>
        </p:nvSpPr>
        <p:spPr>
          <a:xfrm>
            <a:off x="933920" y="608915"/>
            <a:ext cx="6507010" cy="2831544"/>
          </a:xfrm>
          <a:prstGeom prst="rect">
            <a:avLst/>
          </a:prstGeom>
          <a:noFill/>
        </p:spPr>
        <p:txBody>
          <a:bodyPr wrap="square" rtlCol="0">
            <a:spAutoFit/>
          </a:bodyPr>
          <a:lstStyle/>
          <a:p>
            <a:pPr marL="342900" indent="-342900">
              <a:buAutoNum type="arabicPeriod"/>
            </a:pPr>
            <a:r>
              <a:rPr lang="en-US" sz="2000" b="1" dirty="0">
                <a:latin typeface="+mj-lt"/>
              </a:rPr>
              <a:t>On a mobile device, select the image on the bottom right that looks like the outline of a person</a:t>
            </a:r>
          </a:p>
          <a:p>
            <a:pPr marL="342900" indent="-342900">
              <a:buAutoNum type="arabicPeriod"/>
            </a:pPr>
            <a:r>
              <a:rPr lang="en-US" sz="2000" b="1" dirty="0">
                <a:latin typeface="+mj-lt"/>
              </a:rPr>
              <a:t>Select the three horizontal bars on the top right of the screen</a:t>
            </a:r>
          </a:p>
          <a:p>
            <a:pPr marL="342900" indent="-342900">
              <a:buAutoNum type="arabicPeriod"/>
            </a:pPr>
            <a:r>
              <a:rPr lang="en-US" sz="2000" b="1" dirty="0">
                <a:latin typeface="+mj-lt"/>
              </a:rPr>
              <a:t>Select “Your Activity”</a:t>
            </a:r>
          </a:p>
          <a:p>
            <a:pPr marL="342900" indent="-342900">
              <a:buAutoNum type="arabicPeriod"/>
            </a:pPr>
            <a:r>
              <a:rPr lang="en-US" sz="2000" b="1" dirty="0">
                <a:latin typeface="+mj-lt"/>
              </a:rPr>
              <a:t>Select “Download Your Information”</a:t>
            </a:r>
          </a:p>
          <a:p>
            <a:endParaRPr lang="en-US" sz="2000" b="1" dirty="0">
              <a:latin typeface="+mj-lt"/>
            </a:endParaRPr>
          </a:p>
          <a:p>
            <a:r>
              <a:rPr lang="en-US" sz="2000" b="1" dirty="0">
                <a:latin typeface="+mj-lt"/>
              </a:rPr>
              <a:t>NOTE:  If you have the device in hand, there are several things that can be viewed immediately. </a:t>
            </a:r>
          </a:p>
          <a:p>
            <a:pPr marL="342900" indent="-342900">
              <a:buAutoNum type="arabicPeriod"/>
            </a:pPr>
            <a:endParaRPr lang="en-US" dirty="0"/>
          </a:p>
        </p:txBody>
      </p:sp>
      <p:pic>
        <p:nvPicPr>
          <p:cNvPr id="6" name="Picture 5">
            <a:extLst>
              <a:ext uri="{FF2B5EF4-FFF2-40B4-BE49-F238E27FC236}">
                <a16:creationId xmlns:a16="http://schemas.microsoft.com/office/drawing/2014/main" id="{F7B622A7-0547-A85F-AB9B-BCF3AEEBB581}"/>
              </a:ext>
            </a:extLst>
          </p:cNvPr>
          <p:cNvPicPr>
            <a:picLocks noChangeAspect="1"/>
          </p:cNvPicPr>
          <p:nvPr/>
        </p:nvPicPr>
        <p:blipFill rotWithShape="1">
          <a:blip r:embed="rId3"/>
          <a:srcRect t="6775" b="2388"/>
          <a:stretch/>
        </p:blipFill>
        <p:spPr>
          <a:xfrm>
            <a:off x="7703819" y="502920"/>
            <a:ext cx="3554261" cy="5463540"/>
          </a:xfrm>
          <a:prstGeom prst="rect">
            <a:avLst/>
          </a:prstGeom>
        </p:spPr>
      </p:pic>
      <p:sp>
        <p:nvSpPr>
          <p:cNvPr id="7" name="Arrow: Right 6">
            <a:extLst>
              <a:ext uri="{FF2B5EF4-FFF2-40B4-BE49-F238E27FC236}">
                <a16:creationId xmlns:a16="http://schemas.microsoft.com/office/drawing/2014/main" id="{9526169E-2673-3BA8-A53A-2167696288F8}"/>
              </a:ext>
            </a:extLst>
          </p:cNvPr>
          <p:cNvSpPr/>
          <p:nvPr/>
        </p:nvSpPr>
        <p:spPr>
          <a:xfrm>
            <a:off x="4709161" y="2750058"/>
            <a:ext cx="286321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55530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D6801-53B9-2A97-F9F6-C8F14C3DC0FC}"/>
              </a:ext>
            </a:extLst>
          </p:cNvPr>
          <p:cNvSpPr>
            <a:spLocks noGrp="1"/>
          </p:cNvSpPr>
          <p:nvPr>
            <p:ph type="ctrTitle"/>
          </p:nvPr>
        </p:nvSpPr>
        <p:spPr/>
        <p:txBody>
          <a:bodyPr>
            <a:normAutofit fontScale="90000"/>
          </a:bodyPr>
          <a:lstStyle/>
          <a:p>
            <a:r>
              <a:rPr lang="en-US" sz="3100" b="1" dirty="0"/>
              <a:t>1. Select the profile picture in the upper lefthand portion of the screen</a:t>
            </a:r>
            <a:br>
              <a:rPr lang="en-US" sz="3100" b="1" dirty="0"/>
            </a:br>
            <a:r>
              <a:rPr lang="en-US" sz="3100" b="1" dirty="0"/>
              <a:t>2. Select “Settings and Privacy”</a:t>
            </a:r>
            <a:br>
              <a:rPr lang="en-US" sz="3100" b="1" dirty="0"/>
            </a:br>
            <a:r>
              <a:rPr lang="en-US" sz="3100" b="1" dirty="0"/>
              <a:t>3. Select “Download an Archive of your Data”</a:t>
            </a:r>
            <a:br>
              <a:rPr lang="en-US" sz="3100" b="1" dirty="0"/>
            </a:br>
            <a:r>
              <a:rPr lang="en-US" sz="3100" b="1" dirty="0"/>
              <a:t>4. The individual will have to re-enter their username and password AND a security code will be sent to their phone</a:t>
            </a:r>
            <a:br>
              <a:rPr lang="en-US" sz="3100" b="1" dirty="0"/>
            </a:br>
            <a:r>
              <a:rPr lang="en-US" sz="3100" b="1" dirty="0"/>
              <a:t>5. Select “Request Archive” </a:t>
            </a:r>
            <a:br>
              <a:rPr lang="en-US" sz="3100" b="1" dirty="0"/>
            </a:br>
            <a:r>
              <a:rPr lang="en-US" sz="3100" b="1" dirty="0"/>
              <a:t>Note: The individual will not be able to limit what is given or the time period. Also, twitter does not allow for a “sneak peek” like Facebook and Instagram</a:t>
            </a:r>
            <a:endParaRPr lang="en-US" b="1" dirty="0"/>
          </a:p>
        </p:txBody>
      </p:sp>
      <p:sp>
        <p:nvSpPr>
          <p:cNvPr id="3" name="Subtitle 2">
            <a:extLst>
              <a:ext uri="{FF2B5EF4-FFF2-40B4-BE49-F238E27FC236}">
                <a16:creationId xmlns:a16="http://schemas.microsoft.com/office/drawing/2014/main" id="{5A6DC2B2-660E-3F85-90F0-271342F4E850}"/>
              </a:ext>
            </a:extLst>
          </p:cNvPr>
          <p:cNvSpPr>
            <a:spLocks noGrp="1"/>
          </p:cNvSpPr>
          <p:nvPr>
            <p:ph type="subTitle" idx="1"/>
          </p:nvPr>
        </p:nvSpPr>
        <p:spPr>
          <a:xfrm>
            <a:off x="6435090" y="5191886"/>
            <a:ext cx="285750" cy="529590"/>
          </a:xfrm>
        </p:spPr>
        <p:txBody>
          <a:bodyPr/>
          <a:lstStyle/>
          <a:p>
            <a:endParaRPr lang="en-US" dirty="0"/>
          </a:p>
        </p:txBody>
      </p:sp>
      <p:pic>
        <p:nvPicPr>
          <p:cNvPr id="4098" name="Picture 2" descr="See the source image">
            <a:extLst>
              <a:ext uri="{FF2B5EF4-FFF2-40B4-BE49-F238E27FC236}">
                <a16:creationId xmlns:a16="http://schemas.microsoft.com/office/drawing/2014/main" id="{2412B582-2A9E-99F4-88D6-49C5A0A620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7280" y="3680460"/>
            <a:ext cx="10241280" cy="3177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28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ee the source image">
            <a:extLst>
              <a:ext uri="{FF2B5EF4-FFF2-40B4-BE49-F238E27FC236}">
                <a16:creationId xmlns:a16="http://schemas.microsoft.com/office/drawing/2014/main" id="{18F97828-D3E1-5E79-7A9D-1B345940D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5350" y="765810"/>
            <a:ext cx="4911090" cy="465201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9F90D23-37F0-4BAE-9565-4585265AEFD9}"/>
              </a:ext>
            </a:extLst>
          </p:cNvPr>
          <p:cNvSpPr txBox="1"/>
          <p:nvPr/>
        </p:nvSpPr>
        <p:spPr>
          <a:xfrm>
            <a:off x="6743700" y="644991"/>
            <a:ext cx="4789171" cy="4154984"/>
          </a:xfrm>
          <a:prstGeom prst="rect">
            <a:avLst/>
          </a:prstGeom>
          <a:noFill/>
        </p:spPr>
        <p:txBody>
          <a:bodyPr wrap="square" rtlCol="0">
            <a:spAutoFit/>
          </a:bodyPr>
          <a:lstStyle/>
          <a:p>
            <a:pPr marL="342900" indent="-342900" algn="just">
              <a:buAutoNum type="arabicPeriod"/>
            </a:pPr>
            <a:r>
              <a:rPr lang="en-US" sz="2400" b="1" dirty="0">
                <a:latin typeface="+mj-lt"/>
              </a:rPr>
              <a:t>Select the “person” on the bottom righthand side of the screen</a:t>
            </a:r>
          </a:p>
          <a:p>
            <a:pPr marL="342900" indent="-342900" algn="just">
              <a:buAutoNum type="arabicPeriod"/>
            </a:pPr>
            <a:r>
              <a:rPr lang="en-US" sz="2400" b="1" dirty="0">
                <a:latin typeface="+mj-lt"/>
              </a:rPr>
              <a:t>Select the three horizontal bars on the top righthand side of the screen</a:t>
            </a:r>
          </a:p>
          <a:p>
            <a:pPr marL="342900" indent="-342900" algn="just">
              <a:buAutoNum type="arabicPeriod"/>
            </a:pPr>
            <a:r>
              <a:rPr lang="en-US" sz="2400" b="1" dirty="0">
                <a:latin typeface="+mj-lt"/>
              </a:rPr>
              <a:t>Select “Settings and Privacy”</a:t>
            </a:r>
          </a:p>
          <a:p>
            <a:pPr marL="342900" indent="-342900" algn="just">
              <a:buAutoNum type="arabicPeriod"/>
            </a:pPr>
            <a:r>
              <a:rPr lang="en-US" sz="2400" b="1" dirty="0">
                <a:latin typeface="+mj-lt"/>
              </a:rPr>
              <a:t>Select “Privacy”</a:t>
            </a:r>
          </a:p>
          <a:p>
            <a:pPr marL="342900" indent="-342900" algn="just">
              <a:buAutoNum type="arabicPeriod"/>
            </a:pPr>
            <a:r>
              <a:rPr lang="en-US" sz="2400" b="1" dirty="0">
                <a:latin typeface="+mj-lt"/>
              </a:rPr>
              <a:t>Select “Download your Data” </a:t>
            </a:r>
          </a:p>
          <a:p>
            <a:pPr marL="342900" indent="-342900" algn="just">
              <a:buAutoNum type="arabicPeriod"/>
            </a:pPr>
            <a:endParaRPr lang="en-US" sz="2400" b="1" dirty="0">
              <a:latin typeface="+mj-lt"/>
            </a:endParaRPr>
          </a:p>
          <a:p>
            <a:pPr algn="just"/>
            <a:r>
              <a:rPr lang="en-US" sz="2400" b="1" dirty="0">
                <a:latin typeface="+mj-lt"/>
              </a:rPr>
              <a:t>NOTE: Make sure the individual requests the “TXT” file format NOT the “JSON” format</a:t>
            </a:r>
          </a:p>
        </p:txBody>
      </p:sp>
    </p:spTree>
    <p:extLst>
      <p:ext uri="{BB962C8B-B14F-4D97-AF65-F5344CB8AC3E}">
        <p14:creationId xmlns:p14="http://schemas.microsoft.com/office/powerpoint/2010/main" val="1282413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AEEEC4-7E25-AEF2-A36E-80597F74095E}"/>
              </a:ext>
            </a:extLst>
          </p:cNvPr>
          <p:cNvPicPr>
            <a:picLocks noChangeAspect="1"/>
          </p:cNvPicPr>
          <p:nvPr/>
        </p:nvPicPr>
        <p:blipFill rotWithShape="1">
          <a:blip r:embed="rId2"/>
          <a:srcRect t="12748" r="18171" b="3712"/>
          <a:stretch/>
        </p:blipFill>
        <p:spPr>
          <a:xfrm>
            <a:off x="408139" y="320040"/>
            <a:ext cx="2743200" cy="5897880"/>
          </a:xfrm>
          <a:prstGeom prst="rect">
            <a:avLst/>
          </a:prstGeom>
        </p:spPr>
      </p:pic>
      <p:pic>
        <p:nvPicPr>
          <p:cNvPr id="5" name="Picture 4">
            <a:extLst>
              <a:ext uri="{FF2B5EF4-FFF2-40B4-BE49-F238E27FC236}">
                <a16:creationId xmlns:a16="http://schemas.microsoft.com/office/drawing/2014/main" id="{3E599F2E-A9D3-BDF8-52F5-1F8DE379E7F5}"/>
              </a:ext>
            </a:extLst>
          </p:cNvPr>
          <p:cNvPicPr>
            <a:picLocks noChangeAspect="1"/>
          </p:cNvPicPr>
          <p:nvPr/>
        </p:nvPicPr>
        <p:blipFill rotWithShape="1">
          <a:blip r:embed="rId3"/>
          <a:srcRect l="1" t="11993" r="13436" b="4002"/>
          <a:stretch/>
        </p:blipFill>
        <p:spPr>
          <a:xfrm>
            <a:off x="3261360" y="320040"/>
            <a:ext cx="2743200" cy="5897880"/>
          </a:xfrm>
          <a:prstGeom prst="rect">
            <a:avLst/>
          </a:prstGeom>
        </p:spPr>
      </p:pic>
      <p:pic>
        <p:nvPicPr>
          <p:cNvPr id="7" name="Picture 6">
            <a:extLst>
              <a:ext uri="{FF2B5EF4-FFF2-40B4-BE49-F238E27FC236}">
                <a16:creationId xmlns:a16="http://schemas.microsoft.com/office/drawing/2014/main" id="{DAA32275-FB5D-F016-8E4C-C19CF37E6081}"/>
              </a:ext>
            </a:extLst>
          </p:cNvPr>
          <p:cNvPicPr>
            <a:picLocks noChangeAspect="1"/>
          </p:cNvPicPr>
          <p:nvPr/>
        </p:nvPicPr>
        <p:blipFill rotWithShape="1">
          <a:blip r:embed="rId4"/>
          <a:srcRect l="1" t="11993" r="13436" b="4002"/>
          <a:stretch/>
        </p:blipFill>
        <p:spPr>
          <a:xfrm>
            <a:off x="6187442" y="320040"/>
            <a:ext cx="2743200" cy="5897880"/>
          </a:xfrm>
          <a:prstGeom prst="rect">
            <a:avLst/>
          </a:prstGeom>
        </p:spPr>
      </p:pic>
      <p:pic>
        <p:nvPicPr>
          <p:cNvPr id="9" name="Picture 8">
            <a:extLst>
              <a:ext uri="{FF2B5EF4-FFF2-40B4-BE49-F238E27FC236}">
                <a16:creationId xmlns:a16="http://schemas.microsoft.com/office/drawing/2014/main" id="{992FFCDA-6BD1-8883-2C5E-9386F4B014C7}"/>
              </a:ext>
            </a:extLst>
          </p:cNvPr>
          <p:cNvPicPr>
            <a:picLocks noChangeAspect="1"/>
          </p:cNvPicPr>
          <p:nvPr/>
        </p:nvPicPr>
        <p:blipFill rotWithShape="1">
          <a:blip r:embed="rId5"/>
          <a:srcRect l="-1923" t="11993" r="6704" b="5336"/>
          <a:stretch/>
        </p:blipFill>
        <p:spPr>
          <a:xfrm>
            <a:off x="8975893" y="320040"/>
            <a:ext cx="3017520" cy="5897880"/>
          </a:xfrm>
          <a:prstGeom prst="rect">
            <a:avLst/>
          </a:prstGeom>
        </p:spPr>
      </p:pic>
      <p:pic>
        <p:nvPicPr>
          <p:cNvPr id="6148" name="Picture 4" descr="See the source image">
            <a:extLst>
              <a:ext uri="{FF2B5EF4-FFF2-40B4-BE49-F238E27FC236}">
                <a16:creationId xmlns:a16="http://schemas.microsoft.com/office/drawing/2014/main" id="{EAAF2839-28CE-1E50-8223-B80D8579FB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07347" y="2251710"/>
            <a:ext cx="1565910" cy="12573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D7A42E54-4878-0674-AF02-751648C67DE9}"/>
              </a:ext>
            </a:extLst>
          </p:cNvPr>
          <p:cNvSpPr/>
          <p:nvPr/>
        </p:nvSpPr>
        <p:spPr>
          <a:xfrm>
            <a:off x="9635490" y="4286250"/>
            <a:ext cx="1291590" cy="17145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35496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See the source image">
            <a:extLst>
              <a:ext uri="{FF2B5EF4-FFF2-40B4-BE49-F238E27FC236}">
                <a16:creationId xmlns:a16="http://schemas.microsoft.com/office/drawing/2014/main" id="{1442B11E-8707-AF5A-ADA5-0809F33102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3053" y="605790"/>
            <a:ext cx="6456997" cy="51663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AE83A93-0BBE-FA8F-FCF5-23DD05DC0230}"/>
              </a:ext>
            </a:extLst>
          </p:cNvPr>
          <p:cNvSpPr txBox="1"/>
          <p:nvPr/>
        </p:nvSpPr>
        <p:spPr>
          <a:xfrm>
            <a:off x="640081" y="742146"/>
            <a:ext cx="4560570" cy="5632311"/>
          </a:xfrm>
          <a:prstGeom prst="rect">
            <a:avLst/>
          </a:prstGeom>
          <a:noFill/>
        </p:spPr>
        <p:txBody>
          <a:bodyPr wrap="square" rtlCol="0">
            <a:spAutoFit/>
          </a:bodyPr>
          <a:lstStyle/>
          <a:p>
            <a:pPr marL="342900" indent="-342900" algn="just">
              <a:buAutoNum type="arabicPeriod"/>
            </a:pPr>
            <a:r>
              <a:rPr lang="en-US" sz="2400" b="1" dirty="0">
                <a:latin typeface="+mj-lt"/>
              </a:rPr>
              <a:t>Click the “</a:t>
            </a:r>
            <a:r>
              <a:rPr lang="en-US" sz="2400" b="1" dirty="0" err="1">
                <a:latin typeface="+mj-lt"/>
              </a:rPr>
              <a:t>Bitmoji</a:t>
            </a:r>
            <a:r>
              <a:rPr lang="en-US" sz="2400" b="1" dirty="0">
                <a:latin typeface="+mj-lt"/>
              </a:rPr>
              <a:t>” Person or “Profile Picture” on the top lefthand side of the screen;</a:t>
            </a:r>
          </a:p>
          <a:p>
            <a:pPr marL="342900" indent="-342900" algn="just">
              <a:buAutoNum type="arabicPeriod"/>
            </a:pPr>
            <a:r>
              <a:rPr lang="en-US" sz="2400" b="1" dirty="0">
                <a:latin typeface="+mj-lt"/>
              </a:rPr>
              <a:t>Select the “Tool” image on the top righthand side of the screen</a:t>
            </a:r>
          </a:p>
          <a:p>
            <a:pPr marL="342900" indent="-342900" algn="just">
              <a:buAutoNum type="arabicPeriod"/>
            </a:pPr>
            <a:r>
              <a:rPr lang="en-US" sz="2400" b="1" dirty="0">
                <a:latin typeface="+mj-lt"/>
              </a:rPr>
              <a:t>Select “My Data”</a:t>
            </a:r>
          </a:p>
          <a:p>
            <a:pPr lvl="1" algn="just"/>
            <a:r>
              <a:rPr lang="en-US" sz="2400" b="1" dirty="0">
                <a:latin typeface="+mj-lt"/>
              </a:rPr>
              <a:t>- Make sure they give you the entire ZIP drive as individual files within the ZIP can be deleted</a:t>
            </a:r>
          </a:p>
          <a:p>
            <a:pPr algn="just"/>
            <a:endParaRPr lang="en-US" sz="2400" b="1" dirty="0">
              <a:latin typeface="+mj-lt"/>
            </a:endParaRPr>
          </a:p>
          <a:p>
            <a:pPr algn="just"/>
            <a:r>
              <a:rPr lang="en-US" sz="2400" b="1" dirty="0">
                <a:latin typeface="+mj-lt"/>
              </a:rPr>
              <a:t>NOTE: The “Snap History” and the “Chat History” will not show the content – just that snaps and chats were exchanged. </a:t>
            </a:r>
          </a:p>
        </p:txBody>
      </p:sp>
    </p:spTree>
    <p:extLst>
      <p:ext uri="{BB962C8B-B14F-4D97-AF65-F5344CB8AC3E}">
        <p14:creationId xmlns:p14="http://schemas.microsoft.com/office/powerpoint/2010/main" val="2274776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See the source image">
            <a:extLst>
              <a:ext uri="{FF2B5EF4-FFF2-40B4-BE49-F238E27FC236}">
                <a16:creationId xmlns:a16="http://schemas.microsoft.com/office/drawing/2014/main" id="{B16BBA2D-923F-9357-F284-F592BBDCDB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513" y="400050"/>
            <a:ext cx="6091237" cy="56121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4861693-A465-B899-7E0B-C634AFBE80B2}"/>
              </a:ext>
            </a:extLst>
          </p:cNvPr>
          <p:cNvSpPr txBox="1"/>
          <p:nvPr/>
        </p:nvSpPr>
        <p:spPr>
          <a:xfrm>
            <a:off x="6697981" y="400050"/>
            <a:ext cx="5006340" cy="5940088"/>
          </a:xfrm>
          <a:prstGeom prst="rect">
            <a:avLst/>
          </a:prstGeom>
          <a:noFill/>
        </p:spPr>
        <p:txBody>
          <a:bodyPr wrap="square" rtlCol="0">
            <a:spAutoFit/>
          </a:bodyPr>
          <a:lstStyle/>
          <a:p>
            <a:pPr marL="342900" indent="-342900" algn="just">
              <a:buAutoNum type="arabicPeriod"/>
            </a:pPr>
            <a:r>
              <a:rPr lang="en-US" sz="2000" b="1" dirty="0">
                <a:latin typeface="+mj-lt"/>
              </a:rPr>
              <a:t>Click “Settings”</a:t>
            </a:r>
          </a:p>
          <a:p>
            <a:pPr marL="342900" indent="-342900" algn="just">
              <a:buAutoNum type="arabicPeriod"/>
            </a:pPr>
            <a:r>
              <a:rPr lang="en-US" sz="2000" b="1" dirty="0">
                <a:latin typeface="+mj-lt"/>
              </a:rPr>
              <a:t>Go to Your Account</a:t>
            </a:r>
          </a:p>
          <a:p>
            <a:pPr marL="342900" indent="-342900" algn="just">
              <a:buAutoNum type="arabicPeriod"/>
            </a:pPr>
            <a:r>
              <a:rPr lang="en-US" sz="2000" b="1" dirty="0">
                <a:latin typeface="+mj-lt"/>
              </a:rPr>
              <a:t>Select “Request Account Information”</a:t>
            </a:r>
          </a:p>
          <a:p>
            <a:pPr marL="342900" indent="-342900" algn="just">
              <a:buAutoNum type="arabicPeriod"/>
            </a:pPr>
            <a:r>
              <a:rPr lang="en-US" sz="2000" b="1" dirty="0">
                <a:latin typeface="+mj-lt"/>
              </a:rPr>
              <a:t>Select “Request Report” for immediate viewing OR Select “Download Report.” If downloaded, it will come as a ZIP file. This normally takes 3 days. </a:t>
            </a:r>
          </a:p>
          <a:p>
            <a:pPr marL="342900" indent="-342900" algn="just">
              <a:buAutoNum type="arabicPeriod"/>
            </a:pPr>
            <a:endParaRPr lang="en-US" sz="2000" b="1" dirty="0">
              <a:latin typeface="+mj-lt"/>
            </a:endParaRPr>
          </a:p>
          <a:p>
            <a:pPr algn="just"/>
            <a:r>
              <a:rPr lang="en-US" sz="2000" b="1" dirty="0">
                <a:latin typeface="+mj-lt"/>
              </a:rPr>
              <a:t>NOTE:  In some cases, it is possible to “restore” chats that have been deleted – For Example: </a:t>
            </a:r>
          </a:p>
          <a:p>
            <a:pPr algn="just"/>
            <a:endParaRPr lang="en-US" sz="2000" b="1" dirty="0">
              <a:latin typeface="+mj-lt"/>
            </a:endParaRPr>
          </a:p>
          <a:p>
            <a:pPr algn="just"/>
            <a:r>
              <a:rPr lang="en-US" sz="2000" b="1" dirty="0">
                <a:latin typeface="+mj-lt"/>
              </a:rPr>
              <a:t>On an iPhone:</a:t>
            </a:r>
          </a:p>
          <a:p>
            <a:pPr marL="342900" indent="-342900" algn="just">
              <a:buAutoNum type="arabicPeriod"/>
            </a:pPr>
            <a:r>
              <a:rPr lang="en-US" sz="2000" b="1" dirty="0">
                <a:latin typeface="+mj-lt"/>
              </a:rPr>
              <a:t>Verify that an iCloud backup exists by logging in to the Cloud and going to WhatsApp -Settings – Chats – Chat Backup </a:t>
            </a:r>
          </a:p>
          <a:p>
            <a:pPr marL="342900" indent="-342900" algn="just">
              <a:buAutoNum type="arabicPeriod"/>
            </a:pPr>
            <a:r>
              <a:rPr lang="en-US" sz="2000" b="1" dirty="0">
                <a:latin typeface="+mj-lt"/>
              </a:rPr>
              <a:t> If you can see when the last backup was performed, delete and reinstall WhatsApp</a:t>
            </a:r>
          </a:p>
          <a:p>
            <a:pPr marL="342900" indent="-342900" algn="just">
              <a:buAutoNum type="arabicPeriod"/>
            </a:pPr>
            <a:r>
              <a:rPr lang="en-US" sz="2000" b="1" dirty="0">
                <a:latin typeface="+mj-lt"/>
              </a:rPr>
              <a:t>After verifying your phone number, follow the prompts to restore the chat history </a:t>
            </a:r>
          </a:p>
        </p:txBody>
      </p:sp>
    </p:spTree>
    <p:extLst>
      <p:ext uri="{BB962C8B-B14F-4D97-AF65-F5344CB8AC3E}">
        <p14:creationId xmlns:p14="http://schemas.microsoft.com/office/powerpoint/2010/main" val="3513720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See the source image">
            <a:extLst>
              <a:ext uri="{FF2B5EF4-FFF2-40B4-BE49-F238E27FC236}">
                <a16:creationId xmlns:a16="http://schemas.microsoft.com/office/drawing/2014/main" id="{A4167F2B-A444-189E-089C-CF8B0887E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7970" y="754380"/>
            <a:ext cx="4880610" cy="483489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CD4C7F9-2056-F175-2F7E-3DD147F197B3}"/>
              </a:ext>
            </a:extLst>
          </p:cNvPr>
          <p:cNvSpPr txBox="1"/>
          <p:nvPr/>
        </p:nvSpPr>
        <p:spPr>
          <a:xfrm>
            <a:off x="906780" y="695623"/>
            <a:ext cx="5189220" cy="4524315"/>
          </a:xfrm>
          <a:prstGeom prst="rect">
            <a:avLst/>
          </a:prstGeom>
          <a:noFill/>
        </p:spPr>
        <p:txBody>
          <a:bodyPr wrap="square" rtlCol="0">
            <a:spAutoFit/>
          </a:bodyPr>
          <a:lstStyle/>
          <a:p>
            <a:pPr algn="ctr"/>
            <a:r>
              <a:rPr lang="en-US" sz="2400" b="1" dirty="0">
                <a:latin typeface="+mj-lt"/>
              </a:rPr>
              <a:t>*Cannot download data via the app”</a:t>
            </a:r>
          </a:p>
          <a:p>
            <a:pPr algn="just"/>
            <a:r>
              <a:rPr lang="en-US" sz="2400" b="1" dirty="0">
                <a:latin typeface="+mj-lt"/>
              </a:rPr>
              <a:t>1. Log in to your account using a web browser;</a:t>
            </a:r>
          </a:p>
          <a:p>
            <a:pPr algn="just"/>
            <a:r>
              <a:rPr lang="en-US" sz="2400" b="1" dirty="0">
                <a:latin typeface="+mj-lt"/>
              </a:rPr>
              <a:t>2. Select “Statement” </a:t>
            </a:r>
          </a:p>
          <a:p>
            <a:pPr algn="just"/>
            <a:r>
              <a:rPr lang="en-US" sz="2400" b="1" dirty="0">
                <a:latin typeface="+mj-lt"/>
              </a:rPr>
              <a:t>3. To download, select “Download CSV”</a:t>
            </a:r>
          </a:p>
          <a:p>
            <a:pPr marL="742950" lvl="1" indent="-285750" algn="just">
              <a:buFontTx/>
              <a:buChar char="-"/>
            </a:pPr>
            <a:r>
              <a:rPr lang="en-US" sz="2400" b="1" dirty="0">
                <a:latin typeface="+mj-lt"/>
              </a:rPr>
              <a:t>By default, this will only provide data for the last 90 days</a:t>
            </a:r>
          </a:p>
          <a:p>
            <a:pPr marL="742950" lvl="1" indent="-285750" algn="just">
              <a:buFontTx/>
              <a:buChar char="-"/>
            </a:pPr>
            <a:r>
              <a:rPr lang="en-US" sz="2400" b="1" dirty="0">
                <a:solidFill>
                  <a:srgbClr val="333333"/>
                </a:solidFill>
                <a:latin typeface="+mj-lt"/>
              </a:rPr>
              <a:t>However, y</a:t>
            </a:r>
            <a:r>
              <a:rPr lang="en-US" sz="2400" b="1" i="0" dirty="0">
                <a:solidFill>
                  <a:srgbClr val="333333"/>
                </a:solidFill>
                <a:effectLst/>
                <a:latin typeface="+mj-lt"/>
              </a:rPr>
              <a:t>ou can view any time period from the beginning of the account, provided that it can only </a:t>
            </a:r>
            <a:r>
              <a:rPr lang="en-US" sz="2400" b="1" dirty="0">
                <a:solidFill>
                  <a:srgbClr val="333333"/>
                </a:solidFill>
                <a:latin typeface="+mj-lt"/>
              </a:rPr>
              <a:t>be viewed and downloaded o</a:t>
            </a:r>
            <a:r>
              <a:rPr lang="en-US" sz="2400" b="1" i="0" dirty="0">
                <a:solidFill>
                  <a:srgbClr val="333333"/>
                </a:solidFill>
                <a:effectLst/>
                <a:latin typeface="+mj-lt"/>
              </a:rPr>
              <a:t>ne month at a time. </a:t>
            </a:r>
            <a:endParaRPr lang="en-US" sz="2400" b="1" dirty="0">
              <a:latin typeface="+mj-lt"/>
            </a:endParaRPr>
          </a:p>
        </p:txBody>
      </p:sp>
    </p:spTree>
    <p:extLst>
      <p:ext uri="{BB962C8B-B14F-4D97-AF65-F5344CB8AC3E}">
        <p14:creationId xmlns:p14="http://schemas.microsoft.com/office/powerpoint/2010/main" val="701184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See the source image">
            <a:extLst>
              <a:ext uri="{FF2B5EF4-FFF2-40B4-BE49-F238E27FC236}">
                <a16:creationId xmlns:a16="http://schemas.microsoft.com/office/drawing/2014/main" id="{93E70427-2176-9644-3AA8-E0806441C9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 y="148590"/>
            <a:ext cx="10938510" cy="31775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ED4A4E6-A503-36A2-ECA4-D8522E6CC92C}"/>
              </a:ext>
            </a:extLst>
          </p:cNvPr>
          <p:cNvSpPr txBox="1"/>
          <p:nvPr/>
        </p:nvSpPr>
        <p:spPr>
          <a:xfrm>
            <a:off x="803910" y="3531871"/>
            <a:ext cx="10694670" cy="2739211"/>
          </a:xfrm>
          <a:prstGeom prst="rect">
            <a:avLst/>
          </a:prstGeom>
          <a:noFill/>
        </p:spPr>
        <p:txBody>
          <a:bodyPr wrap="square" rtlCol="0">
            <a:spAutoFit/>
          </a:bodyPr>
          <a:lstStyle/>
          <a:p>
            <a:pPr algn="just"/>
            <a:r>
              <a:rPr lang="en-US" sz="2200" b="1" i="0" dirty="0">
                <a:solidFill>
                  <a:srgbClr val="000000"/>
                </a:solidFill>
                <a:effectLst/>
                <a:latin typeface="+mj-lt"/>
              </a:rPr>
              <a:t>1. Go to Amazon.com and log in to your account. (Could not make it work on the App) </a:t>
            </a:r>
          </a:p>
          <a:p>
            <a:pPr algn="just"/>
            <a:r>
              <a:rPr lang="en-US" sz="2200" b="1" dirty="0">
                <a:solidFill>
                  <a:srgbClr val="000000"/>
                </a:solidFill>
                <a:latin typeface="+mj-lt"/>
              </a:rPr>
              <a:t>2. </a:t>
            </a:r>
            <a:r>
              <a:rPr lang="en-US" sz="2200" b="1" i="0" dirty="0">
                <a:solidFill>
                  <a:srgbClr val="000000"/>
                </a:solidFill>
                <a:effectLst/>
                <a:latin typeface="+mj-lt"/>
              </a:rPr>
              <a:t>Tap “Account &amp; Lists” on the top right.</a:t>
            </a:r>
          </a:p>
          <a:p>
            <a:pPr algn="just"/>
            <a:r>
              <a:rPr lang="en-US" sz="2200" b="1" i="0" dirty="0">
                <a:solidFill>
                  <a:srgbClr val="000000"/>
                </a:solidFill>
                <a:effectLst/>
                <a:latin typeface="+mj-lt"/>
              </a:rPr>
              <a:t>3. Choose “Download </a:t>
            </a:r>
            <a:r>
              <a:rPr lang="en-US" sz="2200" b="1" dirty="0">
                <a:solidFill>
                  <a:srgbClr val="000000"/>
                </a:solidFill>
                <a:latin typeface="+mj-lt"/>
              </a:rPr>
              <a:t>O</a:t>
            </a:r>
            <a:r>
              <a:rPr lang="en-US" sz="2200" b="1" i="0" dirty="0">
                <a:solidFill>
                  <a:srgbClr val="000000"/>
                </a:solidFill>
                <a:effectLst/>
                <a:latin typeface="+mj-lt"/>
              </a:rPr>
              <a:t>rder Reports” under the “Ordering and shopping preferences” section.</a:t>
            </a:r>
          </a:p>
          <a:p>
            <a:pPr algn="just"/>
            <a:r>
              <a:rPr lang="en-US" sz="2200" b="1" i="0" dirty="0">
                <a:solidFill>
                  <a:srgbClr val="000000"/>
                </a:solidFill>
                <a:effectLst/>
                <a:latin typeface="+mj-lt"/>
              </a:rPr>
              <a:t>4. Select a report type: “Items” is default and shows all shipments, but use the drop-down to switch to “refunds” or “returns.”</a:t>
            </a:r>
          </a:p>
          <a:p>
            <a:pPr algn="just"/>
            <a:r>
              <a:rPr lang="en-US" sz="2200" b="1" i="0" dirty="0">
                <a:solidFill>
                  <a:srgbClr val="000000"/>
                </a:solidFill>
                <a:effectLst/>
                <a:latin typeface="+mj-lt"/>
              </a:rPr>
              <a:t>5. Select a start and end date.</a:t>
            </a:r>
          </a:p>
          <a:p>
            <a:pPr algn="just"/>
            <a:r>
              <a:rPr lang="en-US" sz="2200" b="1" dirty="0">
                <a:solidFill>
                  <a:srgbClr val="000000"/>
                </a:solidFill>
                <a:latin typeface="+mj-lt"/>
              </a:rPr>
              <a:t>6. Select </a:t>
            </a:r>
            <a:r>
              <a:rPr lang="en-US" sz="2200" b="1" i="0" dirty="0">
                <a:solidFill>
                  <a:srgbClr val="000000"/>
                </a:solidFill>
                <a:effectLst/>
                <a:latin typeface="+mj-lt"/>
              </a:rPr>
              <a:t>“Request report.”</a:t>
            </a:r>
          </a:p>
          <a:p>
            <a:r>
              <a:rPr lang="en-US" dirty="0"/>
              <a:t> </a:t>
            </a:r>
          </a:p>
        </p:txBody>
      </p:sp>
    </p:spTree>
    <p:extLst>
      <p:ext uri="{BB962C8B-B14F-4D97-AF65-F5344CB8AC3E}">
        <p14:creationId xmlns:p14="http://schemas.microsoft.com/office/powerpoint/2010/main" val="2696969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See the source image">
            <a:extLst>
              <a:ext uri="{FF2B5EF4-FFF2-40B4-BE49-F238E27FC236}">
                <a16:creationId xmlns:a16="http://schemas.microsoft.com/office/drawing/2014/main" id="{462FD9EC-11B9-5C24-E7F8-E436EE408D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 y="514350"/>
            <a:ext cx="5280660" cy="540639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426ABF-5B76-2686-A1FB-CFF12DE1D266}"/>
              </a:ext>
            </a:extLst>
          </p:cNvPr>
          <p:cNvSpPr txBox="1"/>
          <p:nvPr/>
        </p:nvSpPr>
        <p:spPr>
          <a:xfrm>
            <a:off x="6225539" y="473095"/>
            <a:ext cx="5566411" cy="5447645"/>
          </a:xfrm>
          <a:prstGeom prst="rect">
            <a:avLst/>
          </a:prstGeom>
          <a:noFill/>
        </p:spPr>
        <p:txBody>
          <a:bodyPr wrap="square" rtlCol="0">
            <a:spAutoFit/>
          </a:bodyPr>
          <a:lstStyle/>
          <a:p>
            <a:pPr algn="just"/>
            <a:r>
              <a:rPr lang="en-US" sz="2000" b="1" dirty="0">
                <a:latin typeface="+mj-lt"/>
              </a:rPr>
              <a:t>*You can view “trip history” on the App, but to download a report, you must use a Web browser*</a:t>
            </a:r>
          </a:p>
          <a:p>
            <a:pPr algn="just"/>
            <a:endParaRPr lang="en-US" sz="2200" b="1" dirty="0">
              <a:latin typeface="+mj-lt"/>
            </a:endParaRPr>
          </a:p>
          <a:p>
            <a:pPr marL="342900" indent="-342900" algn="just">
              <a:buAutoNum type="arabicPeriod"/>
            </a:pPr>
            <a:r>
              <a:rPr lang="en-US" sz="2200" b="1" dirty="0">
                <a:latin typeface="+mj-lt"/>
              </a:rPr>
              <a:t>Once logged in to Uber, download the “</a:t>
            </a:r>
            <a:r>
              <a:rPr lang="en-US" sz="2200" b="1" dirty="0" err="1">
                <a:latin typeface="+mj-lt"/>
              </a:rPr>
              <a:t>RideShare</a:t>
            </a:r>
            <a:r>
              <a:rPr lang="en-US" sz="2200" b="1" dirty="0">
                <a:latin typeface="+mj-lt"/>
              </a:rPr>
              <a:t> Trip Stats” extension</a:t>
            </a:r>
          </a:p>
          <a:p>
            <a:pPr marL="342900" indent="-342900" algn="just">
              <a:buAutoNum type="arabicPeriod"/>
            </a:pPr>
            <a:r>
              <a:rPr lang="en-US" sz="2200" b="1" dirty="0">
                <a:latin typeface="+mj-lt"/>
              </a:rPr>
              <a:t>Select the “Extension” icon (next to the address bar )and click “OK” to the prompt</a:t>
            </a:r>
          </a:p>
          <a:p>
            <a:pPr marL="342900" indent="-342900" algn="just">
              <a:buAutoNum type="arabicPeriod"/>
            </a:pPr>
            <a:r>
              <a:rPr lang="en-US" sz="2200" b="1" dirty="0">
                <a:latin typeface="+mj-lt"/>
              </a:rPr>
              <a:t>Finally you will be on the “Trips” page (which is almost identical to the one on the app);</a:t>
            </a:r>
          </a:p>
          <a:p>
            <a:pPr marL="342900" indent="-342900" algn="just">
              <a:buAutoNum type="arabicPeriod"/>
            </a:pPr>
            <a:r>
              <a:rPr lang="en-US" sz="2200" b="1" dirty="0">
                <a:latin typeface="+mj-lt"/>
              </a:rPr>
              <a:t>Click the extension icon again and it will start processing and downloading all data to create the report</a:t>
            </a:r>
          </a:p>
          <a:p>
            <a:pPr algn="just"/>
            <a:endParaRPr lang="en-US" sz="2200" b="1" dirty="0">
              <a:latin typeface="+mj-lt"/>
            </a:endParaRPr>
          </a:p>
          <a:p>
            <a:pPr algn="just"/>
            <a:r>
              <a:rPr lang="en-US" sz="2200" b="1" dirty="0">
                <a:latin typeface="+mj-lt"/>
              </a:rPr>
              <a:t>NOTE: When requesting data, you can get a detailed report with individual trip data, but the individual must select this option. </a:t>
            </a:r>
          </a:p>
        </p:txBody>
      </p:sp>
    </p:spTree>
    <p:extLst>
      <p:ext uri="{BB962C8B-B14F-4D97-AF65-F5344CB8AC3E}">
        <p14:creationId xmlns:p14="http://schemas.microsoft.com/office/powerpoint/2010/main" val="38662661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See the source image">
            <a:extLst>
              <a:ext uri="{FF2B5EF4-FFF2-40B4-BE49-F238E27FC236}">
                <a16:creationId xmlns:a16="http://schemas.microsoft.com/office/drawing/2014/main" id="{B28CEAD2-0287-1C17-6420-1B9059C68B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090" y="285750"/>
            <a:ext cx="10675619" cy="59550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423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See the source image">
            <a:extLst>
              <a:ext uri="{FF2B5EF4-FFF2-40B4-BE49-F238E27FC236}">
                <a16:creationId xmlns:a16="http://schemas.microsoft.com/office/drawing/2014/main" id="{5847355F-AF26-85A7-E7B7-908B1E95AB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02019"/>
            <a:ext cx="10812780" cy="615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263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19EA7AD-1832-2281-7A4A-C2D8340E2192}"/>
              </a:ext>
            </a:extLst>
          </p:cNvPr>
          <p:cNvSpPr txBox="1"/>
          <p:nvPr/>
        </p:nvSpPr>
        <p:spPr>
          <a:xfrm>
            <a:off x="617220" y="857250"/>
            <a:ext cx="9886950" cy="1015663"/>
          </a:xfrm>
          <a:prstGeom prst="rect">
            <a:avLst/>
          </a:prstGeom>
          <a:noFill/>
        </p:spPr>
        <p:txBody>
          <a:bodyPr wrap="square" rtlCol="0">
            <a:spAutoFit/>
          </a:bodyPr>
          <a:lstStyle/>
          <a:p>
            <a:r>
              <a:rPr lang="en-US" sz="6000" b="1" dirty="0">
                <a:latin typeface="+mj-lt"/>
              </a:rPr>
              <a:t>Your iPhone will tell on you…</a:t>
            </a:r>
          </a:p>
        </p:txBody>
      </p:sp>
      <p:pic>
        <p:nvPicPr>
          <p:cNvPr id="16388" name="Picture 4" descr="See the source image">
            <a:extLst>
              <a:ext uri="{FF2B5EF4-FFF2-40B4-BE49-F238E27FC236}">
                <a16:creationId xmlns:a16="http://schemas.microsoft.com/office/drawing/2014/main" id="{8CE95E8A-DFFA-0E7B-441F-574EFD743B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4370" y="1872913"/>
            <a:ext cx="6694170" cy="41833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1805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ap on Privacy from Settings app">
            <a:extLst>
              <a:ext uri="{FF2B5EF4-FFF2-40B4-BE49-F238E27FC236}">
                <a16:creationId xmlns:a16="http://schemas.microsoft.com/office/drawing/2014/main" id="{BE630A3A-79D3-B0B1-9818-70969DD2C9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484" y="335937"/>
            <a:ext cx="2760345" cy="1218544"/>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Tap on Location Services from Privacy app">
            <a:extLst>
              <a:ext uri="{FF2B5EF4-FFF2-40B4-BE49-F238E27FC236}">
                <a16:creationId xmlns:a16="http://schemas.microsoft.com/office/drawing/2014/main" id="{FE8C6602-D263-A888-FB42-D625EF98DD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70" y="1754803"/>
            <a:ext cx="2766059"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Tap on System Services from Privacy section">
            <a:extLst>
              <a:ext uri="{FF2B5EF4-FFF2-40B4-BE49-F238E27FC236}">
                <a16:creationId xmlns:a16="http://schemas.microsoft.com/office/drawing/2014/main" id="{7395DDEE-12BF-B1AF-E9BF-A16FA7534F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770" y="3279100"/>
            <a:ext cx="2766059" cy="1323975"/>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Tap on Significant Location to see location tracking details">
            <a:extLst>
              <a:ext uri="{FF2B5EF4-FFF2-40B4-BE49-F238E27FC236}">
                <a16:creationId xmlns:a16="http://schemas.microsoft.com/office/drawing/2014/main" id="{1B91CDCA-22D7-08E1-64D4-B4C3ADA7CD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5771" y="4915197"/>
            <a:ext cx="2766058" cy="1405593"/>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Click on Significant Locations toggle to turn it off">
            <a:extLst>
              <a:ext uri="{FF2B5EF4-FFF2-40B4-BE49-F238E27FC236}">
                <a16:creationId xmlns:a16="http://schemas.microsoft.com/office/drawing/2014/main" id="{FB2BBC0E-DE88-EEA2-32C6-CAF5EA52276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0912" y="335937"/>
            <a:ext cx="5888357" cy="30930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30E9C00-B053-345F-D5D2-6A74979679ED}"/>
              </a:ext>
            </a:extLst>
          </p:cNvPr>
          <p:cNvSpPr txBox="1"/>
          <p:nvPr/>
        </p:nvSpPr>
        <p:spPr>
          <a:xfrm>
            <a:off x="3616643" y="3646497"/>
            <a:ext cx="1911667" cy="2308324"/>
          </a:xfrm>
          <a:prstGeom prst="rect">
            <a:avLst/>
          </a:prstGeom>
          <a:noFill/>
        </p:spPr>
        <p:txBody>
          <a:bodyPr wrap="square" rtlCol="0">
            <a:spAutoFit/>
          </a:bodyPr>
          <a:lstStyle/>
          <a:p>
            <a:pPr algn="just"/>
            <a:r>
              <a:rPr lang="en-US" b="1" dirty="0">
                <a:latin typeface="+mj-lt"/>
              </a:rPr>
              <a:t>When you tap on a location collection, it will show a visual breakdown on the next screen of dates and times said location was visited. </a:t>
            </a:r>
          </a:p>
        </p:txBody>
      </p:sp>
      <p:pic>
        <p:nvPicPr>
          <p:cNvPr id="13324" name="Picture 12" descr="Tap on a location collection to view details">
            <a:extLst>
              <a:ext uri="{FF2B5EF4-FFF2-40B4-BE49-F238E27FC236}">
                <a16:creationId xmlns:a16="http://schemas.microsoft.com/office/drawing/2014/main" id="{8F9B18EB-F374-EFB0-BA8F-2E20A18E3A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35090" y="2914873"/>
            <a:ext cx="5554980" cy="3376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760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6975B-FA4E-10B2-B8F3-2A5787DF142B}"/>
              </a:ext>
            </a:extLst>
          </p:cNvPr>
          <p:cNvSpPr>
            <a:spLocks noGrp="1"/>
          </p:cNvSpPr>
          <p:nvPr>
            <p:ph type="title"/>
          </p:nvPr>
        </p:nvSpPr>
        <p:spPr/>
        <p:txBody>
          <a:bodyPr/>
          <a:lstStyle/>
          <a:p>
            <a:pPr algn="ctr"/>
            <a:r>
              <a:rPr lang="en-US" b="1" dirty="0"/>
              <a:t>Beware of Secret Applications </a:t>
            </a:r>
          </a:p>
        </p:txBody>
      </p:sp>
      <p:sp>
        <p:nvSpPr>
          <p:cNvPr id="3" name="Content Placeholder 2">
            <a:extLst>
              <a:ext uri="{FF2B5EF4-FFF2-40B4-BE49-F238E27FC236}">
                <a16:creationId xmlns:a16="http://schemas.microsoft.com/office/drawing/2014/main" id="{2F5606B8-BDA8-2AA0-F580-A5AB055217CE}"/>
              </a:ext>
            </a:extLst>
          </p:cNvPr>
          <p:cNvSpPr>
            <a:spLocks noGrp="1"/>
          </p:cNvSpPr>
          <p:nvPr>
            <p:ph idx="1"/>
          </p:nvPr>
        </p:nvSpPr>
        <p:spPr>
          <a:xfrm>
            <a:off x="1097280" y="2108202"/>
            <a:ext cx="10058400" cy="2081026"/>
          </a:xfrm>
        </p:spPr>
        <p:txBody>
          <a:bodyPr>
            <a:normAutofit/>
          </a:bodyPr>
          <a:lstStyle/>
          <a:p>
            <a:pPr marL="0" indent="0" algn="just">
              <a:buNone/>
            </a:pPr>
            <a:r>
              <a:rPr lang="en-US" b="1" dirty="0">
                <a:latin typeface="+mj-lt"/>
              </a:rPr>
              <a:t>Applications to store secret photos and videos:</a:t>
            </a:r>
          </a:p>
          <a:p>
            <a:pPr marL="201168" lvl="1" indent="0" algn="just">
              <a:buNone/>
            </a:pPr>
            <a:r>
              <a:rPr lang="en-US" b="1" dirty="0">
                <a:latin typeface="+mj-lt"/>
              </a:rPr>
              <a:t>Secret Calculator, Vault, Picture Safe, The Screen Vault, etc. </a:t>
            </a:r>
          </a:p>
          <a:p>
            <a:pPr marL="0" indent="0" algn="just">
              <a:buNone/>
            </a:pPr>
            <a:r>
              <a:rPr lang="en-US" b="1" dirty="0">
                <a:latin typeface="+mj-lt"/>
              </a:rPr>
              <a:t>Applications that Allow for texting, calling and/or file sharing:</a:t>
            </a:r>
          </a:p>
          <a:p>
            <a:pPr marL="201168" lvl="1" indent="0" algn="just">
              <a:buNone/>
            </a:pPr>
            <a:r>
              <a:rPr lang="en-US" b="1" dirty="0" err="1">
                <a:latin typeface="+mj-lt"/>
              </a:rPr>
              <a:t>CoverMe</a:t>
            </a:r>
            <a:r>
              <a:rPr lang="en-US" b="1" dirty="0">
                <a:latin typeface="+mj-lt"/>
              </a:rPr>
              <a:t>, Viber, Signal Private Messenger, </a:t>
            </a:r>
            <a:r>
              <a:rPr lang="en-US" b="1" dirty="0" err="1">
                <a:latin typeface="+mj-lt"/>
              </a:rPr>
              <a:t>Threema</a:t>
            </a:r>
            <a:r>
              <a:rPr lang="en-US" b="1" dirty="0">
                <a:latin typeface="+mj-lt"/>
              </a:rPr>
              <a:t>, Telegram, Wire, </a:t>
            </a:r>
            <a:r>
              <a:rPr lang="en-US" b="1" dirty="0" err="1">
                <a:latin typeface="+mj-lt"/>
              </a:rPr>
              <a:t>Wickr</a:t>
            </a:r>
            <a:r>
              <a:rPr lang="en-US" b="1" dirty="0">
                <a:latin typeface="+mj-lt"/>
              </a:rPr>
              <a:t> Me, Line, etc. </a:t>
            </a:r>
          </a:p>
          <a:p>
            <a:pPr marL="201168" lvl="1" indent="0">
              <a:buNone/>
            </a:pPr>
            <a:endParaRPr lang="en-US" b="1" dirty="0">
              <a:latin typeface="+mj-lt"/>
            </a:endParaRPr>
          </a:p>
          <a:p>
            <a:pPr marL="201168" lvl="1" indent="0">
              <a:buNone/>
            </a:pPr>
            <a:endParaRPr lang="en-US" b="1" dirty="0">
              <a:latin typeface="+mj-lt"/>
            </a:endParaRPr>
          </a:p>
        </p:txBody>
      </p:sp>
      <p:sp>
        <p:nvSpPr>
          <p:cNvPr id="7" name="TextBox 6">
            <a:extLst>
              <a:ext uri="{FF2B5EF4-FFF2-40B4-BE49-F238E27FC236}">
                <a16:creationId xmlns:a16="http://schemas.microsoft.com/office/drawing/2014/main" id="{667FE0AE-4541-63A4-C1AB-B0E4E304EF6A}"/>
              </a:ext>
            </a:extLst>
          </p:cNvPr>
          <p:cNvSpPr txBox="1"/>
          <p:nvPr/>
        </p:nvSpPr>
        <p:spPr>
          <a:xfrm>
            <a:off x="4807436" y="5660067"/>
            <a:ext cx="184731" cy="369332"/>
          </a:xfrm>
          <a:prstGeom prst="rect">
            <a:avLst/>
          </a:prstGeom>
          <a:noFill/>
        </p:spPr>
        <p:txBody>
          <a:bodyPr wrap="none" rtlCol="0">
            <a:spAutoFit/>
          </a:bodyPr>
          <a:lstStyle/>
          <a:p>
            <a:endParaRPr lang="en-US" dirty="0"/>
          </a:p>
        </p:txBody>
      </p:sp>
      <p:pic>
        <p:nvPicPr>
          <p:cNvPr id="19470" name="Picture 14">
            <a:extLst>
              <a:ext uri="{FF2B5EF4-FFF2-40B4-BE49-F238E27FC236}">
                <a16:creationId xmlns:a16="http://schemas.microsoft.com/office/drawing/2014/main" id="{BAB1A511-5C2E-EA4E-9489-58F7CF9F43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4137" y="4699329"/>
            <a:ext cx="1218017" cy="1304924"/>
          </a:xfrm>
          <a:prstGeom prst="rect">
            <a:avLst/>
          </a:prstGeom>
          <a:noFill/>
          <a:extLst>
            <a:ext uri="{909E8E84-426E-40DD-AFC4-6F175D3DCCD1}">
              <a14:hiddenFill xmlns:a14="http://schemas.microsoft.com/office/drawing/2010/main">
                <a:solidFill>
                  <a:srgbClr val="FFFFFF"/>
                </a:solidFill>
              </a14:hiddenFill>
            </a:ext>
          </a:extLst>
        </p:spPr>
      </p:pic>
      <p:pic>
        <p:nvPicPr>
          <p:cNvPr id="19472" name="Picture 16">
            <a:extLst>
              <a:ext uri="{FF2B5EF4-FFF2-40B4-BE49-F238E27FC236}">
                <a16:creationId xmlns:a16="http://schemas.microsoft.com/office/drawing/2014/main" id="{65754F35-8891-9236-08BB-C36C01884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953" y="3958596"/>
            <a:ext cx="1526887" cy="1375806"/>
          </a:xfrm>
          <a:prstGeom prst="rect">
            <a:avLst/>
          </a:prstGeom>
          <a:noFill/>
          <a:extLst>
            <a:ext uri="{909E8E84-426E-40DD-AFC4-6F175D3DCCD1}">
              <a14:hiddenFill xmlns:a14="http://schemas.microsoft.com/office/drawing/2010/main">
                <a:solidFill>
                  <a:srgbClr val="FFFFFF"/>
                </a:solidFill>
              </a14:hiddenFill>
            </a:ext>
          </a:extLst>
        </p:spPr>
      </p:pic>
      <p:pic>
        <p:nvPicPr>
          <p:cNvPr id="19474" name="Picture 18" descr="All images">
            <a:extLst>
              <a:ext uri="{FF2B5EF4-FFF2-40B4-BE49-F238E27FC236}">
                <a16:creationId xmlns:a16="http://schemas.microsoft.com/office/drawing/2014/main" id="{F500F889-D037-54FD-B9FE-41BD603AE8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641" y="4512555"/>
            <a:ext cx="1558001" cy="1543419"/>
          </a:xfrm>
          <a:prstGeom prst="rect">
            <a:avLst/>
          </a:prstGeom>
          <a:noFill/>
          <a:extLst>
            <a:ext uri="{909E8E84-426E-40DD-AFC4-6F175D3DCCD1}">
              <a14:hiddenFill xmlns:a14="http://schemas.microsoft.com/office/drawing/2010/main">
                <a:solidFill>
                  <a:srgbClr val="FFFFFF"/>
                </a:solidFill>
              </a14:hiddenFill>
            </a:ext>
          </a:extLst>
        </p:spPr>
      </p:pic>
      <p:pic>
        <p:nvPicPr>
          <p:cNvPr id="19476" name="Picture 20" descr="All images">
            <a:extLst>
              <a:ext uri="{FF2B5EF4-FFF2-40B4-BE49-F238E27FC236}">
                <a16:creationId xmlns:a16="http://schemas.microsoft.com/office/drawing/2014/main" id="{A11240CC-BCC9-644D-43DE-8E7D639E1F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7032" y="3866350"/>
            <a:ext cx="1477769" cy="1375807"/>
          </a:xfrm>
          <a:prstGeom prst="rect">
            <a:avLst/>
          </a:prstGeom>
          <a:noFill/>
          <a:extLst>
            <a:ext uri="{909E8E84-426E-40DD-AFC4-6F175D3DCCD1}">
              <a14:hiddenFill xmlns:a14="http://schemas.microsoft.com/office/drawing/2010/main">
                <a:solidFill>
                  <a:srgbClr val="FFFFFF"/>
                </a:solidFill>
              </a14:hiddenFill>
            </a:ext>
          </a:extLst>
        </p:spPr>
      </p:pic>
      <p:pic>
        <p:nvPicPr>
          <p:cNvPr id="19478" name="Picture 22" descr="All images">
            <a:extLst>
              <a:ext uri="{FF2B5EF4-FFF2-40B4-BE49-F238E27FC236}">
                <a16:creationId xmlns:a16="http://schemas.microsoft.com/office/drawing/2014/main" id="{6D2BC5F6-D711-ADBF-81D4-C9612AFFB2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6327" y="4699329"/>
            <a:ext cx="1360124" cy="1375807"/>
          </a:xfrm>
          <a:prstGeom prst="rect">
            <a:avLst/>
          </a:prstGeom>
          <a:noFill/>
          <a:extLst>
            <a:ext uri="{909E8E84-426E-40DD-AFC4-6F175D3DCCD1}">
              <a14:hiddenFill xmlns:a14="http://schemas.microsoft.com/office/drawing/2010/main">
                <a:solidFill>
                  <a:srgbClr val="FFFFFF"/>
                </a:solidFill>
              </a14:hiddenFill>
            </a:ext>
          </a:extLst>
        </p:spPr>
      </p:pic>
      <p:pic>
        <p:nvPicPr>
          <p:cNvPr id="19484" name="Picture 28" descr="Telegram">
            <a:extLst>
              <a:ext uri="{FF2B5EF4-FFF2-40B4-BE49-F238E27FC236}">
                <a16:creationId xmlns:a16="http://schemas.microsoft.com/office/drawing/2014/main" id="{C599E3AA-1F47-C9A0-12F7-63C90421AD0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37977" y="3901790"/>
            <a:ext cx="1451676" cy="1304925"/>
          </a:xfrm>
          <a:prstGeom prst="rect">
            <a:avLst/>
          </a:prstGeom>
          <a:noFill/>
          <a:extLst>
            <a:ext uri="{909E8E84-426E-40DD-AFC4-6F175D3DCCD1}">
              <a14:hiddenFill xmlns:a14="http://schemas.microsoft.com/office/drawing/2010/main">
                <a:solidFill>
                  <a:srgbClr val="FFFFFF"/>
                </a:solidFill>
              </a14:hiddenFill>
            </a:ext>
          </a:extLst>
        </p:spPr>
      </p:pic>
      <p:pic>
        <p:nvPicPr>
          <p:cNvPr id="19486" name="Picture 30" descr="All images">
            <a:extLst>
              <a:ext uri="{FF2B5EF4-FFF2-40B4-BE49-F238E27FC236}">
                <a16:creationId xmlns:a16="http://schemas.microsoft.com/office/drawing/2014/main" id="{9DA2E0F0-BC02-3BCF-E5E2-ED930973DB2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41994" y="3568420"/>
            <a:ext cx="1451676" cy="1471169"/>
          </a:xfrm>
          <a:prstGeom prst="rect">
            <a:avLst/>
          </a:prstGeom>
          <a:noFill/>
          <a:extLst>
            <a:ext uri="{909E8E84-426E-40DD-AFC4-6F175D3DCCD1}">
              <a14:hiddenFill xmlns:a14="http://schemas.microsoft.com/office/drawing/2010/main">
                <a:solidFill>
                  <a:srgbClr val="FFFFFF"/>
                </a:solidFill>
              </a14:hiddenFill>
            </a:ext>
          </a:extLst>
        </p:spPr>
      </p:pic>
      <p:pic>
        <p:nvPicPr>
          <p:cNvPr id="19488" name="Picture 32">
            <a:extLst>
              <a:ext uri="{FF2B5EF4-FFF2-40B4-BE49-F238E27FC236}">
                <a16:creationId xmlns:a16="http://schemas.microsoft.com/office/drawing/2014/main" id="{7F6F9AF8-31D5-3DB3-B450-496B5CF42E8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462907" y="2078074"/>
            <a:ext cx="1304925" cy="130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32412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See the source image">
            <a:extLst>
              <a:ext uri="{FF2B5EF4-FFF2-40B4-BE49-F238E27FC236}">
                <a16:creationId xmlns:a16="http://schemas.microsoft.com/office/drawing/2014/main" id="{18E962EF-D70E-BCCA-083B-EE5A1819A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60" y="202019"/>
            <a:ext cx="10909005" cy="5911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3842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E024B-DC9F-9B71-B441-002128B47B7A}"/>
              </a:ext>
            </a:extLst>
          </p:cNvPr>
          <p:cNvSpPr>
            <a:spLocks noGrp="1"/>
          </p:cNvSpPr>
          <p:nvPr>
            <p:ph type="title"/>
          </p:nvPr>
        </p:nvSpPr>
        <p:spPr/>
        <p:txBody>
          <a:bodyPr>
            <a:normAutofit/>
          </a:bodyPr>
          <a:lstStyle/>
          <a:p>
            <a:pPr algn="ctr"/>
            <a:r>
              <a:rPr lang="en-US" b="1" dirty="0"/>
              <a:t>Ethical Considerations</a:t>
            </a:r>
            <a:br>
              <a:rPr lang="en-US" b="1" dirty="0"/>
            </a:br>
            <a:r>
              <a:rPr lang="en-US" sz="1800" dirty="0">
                <a:hlinkClick r:id="rId2"/>
              </a:rPr>
              <a:t>12 Rules for Ethically Dealing With Social Media (americanbar.org)</a:t>
            </a:r>
            <a:r>
              <a:rPr lang="en-US" sz="1800" b="1" dirty="0"/>
              <a:t> </a:t>
            </a:r>
          </a:p>
        </p:txBody>
      </p:sp>
      <p:sp>
        <p:nvSpPr>
          <p:cNvPr id="3" name="Content Placeholder 2">
            <a:extLst>
              <a:ext uri="{FF2B5EF4-FFF2-40B4-BE49-F238E27FC236}">
                <a16:creationId xmlns:a16="http://schemas.microsoft.com/office/drawing/2014/main" id="{D111F970-CCF9-3069-1D31-9263CF7327AB}"/>
              </a:ext>
            </a:extLst>
          </p:cNvPr>
          <p:cNvSpPr>
            <a:spLocks noGrp="1"/>
          </p:cNvSpPr>
          <p:nvPr>
            <p:ph idx="1"/>
          </p:nvPr>
        </p:nvSpPr>
        <p:spPr/>
        <p:txBody>
          <a:bodyPr>
            <a:normAutofit fontScale="92500" lnSpcReduction="10000"/>
          </a:bodyPr>
          <a:lstStyle/>
          <a:p>
            <a:pPr marL="457200" indent="-457200" algn="just">
              <a:buClrTx/>
              <a:buFont typeface="+mj-lt"/>
              <a:buAutoNum type="arabicPeriod"/>
            </a:pPr>
            <a:r>
              <a:rPr lang="en-US" b="1" dirty="0">
                <a:latin typeface="+mj-lt"/>
              </a:rPr>
              <a:t>Attorneys may NOT contact a represented person through social networking sites.</a:t>
            </a:r>
          </a:p>
          <a:p>
            <a:pPr marL="457200" indent="-457200" algn="just">
              <a:buClrTx/>
              <a:buFont typeface="+mj-lt"/>
              <a:buAutoNum type="arabicPeriod"/>
            </a:pPr>
            <a:r>
              <a:rPr lang="en-US" b="1" dirty="0">
                <a:latin typeface="+mj-lt"/>
              </a:rPr>
              <a:t>Attorneys may NOT contact a party or a witness by pretext.</a:t>
            </a:r>
          </a:p>
          <a:p>
            <a:pPr marL="457200" indent="-457200" algn="just">
              <a:buClrTx/>
              <a:buFont typeface="+mj-lt"/>
              <a:buAutoNum type="arabicPeriod"/>
            </a:pPr>
            <a:r>
              <a:rPr lang="en-US" b="1" dirty="0">
                <a:latin typeface="+mj-lt"/>
              </a:rPr>
              <a:t>Attorneys may contact unrepresented persons through social networking websites but may NOT use a pretextual basis for viewing otherwise private information on those websites. </a:t>
            </a:r>
          </a:p>
          <a:p>
            <a:pPr marL="457200" indent="-457200" algn="just">
              <a:buClrTx/>
              <a:buFont typeface="+mj-lt"/>
              <a:buAutoNum type="arabicPeriod"/>
            </a:pPr>
            <a:r>
              <a:rPr lang="en-US" b="1" dirty="0">
                <a:latin typeface="+mj-lt"/>
              </a:rPr>
              <a:t>Attorneys may advise clients to change the privacy settings on their social media page. In fact, lawyers should discuss the various privacy levels of social networking with clients, especially given the implications of failing to change these settings. </a:t>
            </a:r>
          </a:p>
          <a:p>
            <a:pPr marL="457200" indent="-457200" algn="just">
              <a:buClrTx/>
              <a:buFont typeface="+mj-lt"/>
              <a:buAutoNum type="arabicPeriod"/>
            </a:pPr>
            <a:r>
              <a:rPr lang="en-US" b="1" dirty="0">
                <a:latin typeface="+mj-lt"/>
              </a:rPr>
              <a:t>Attorneys may instruct clients to make information on social media websites “private” but may NOT instruct or permit them to delete or destroy relevant photos, links, texts, or other content, so that it no longer exists. (NOTE: If a client deactivates twitter, it will delete after 30 days.)</a:t>
            </a:r>
          </a:p>
        </p:txBody>
      </p:sp>
    </p:spTree>
    <p:extLst>
      <p:ext uri="{BB962C8B-B14F-4D97-AF65-F5344CB8AC3E}">
        <p14:creationId xmlns:p14="http://schemas.microsoft.com/office/powerpoint/2010/main" val="1846807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2A6DB-86EE-7EB3-93D5-0ABF6472C21E}"/>
              </a:ext>
            </a:extLst>
          </p:cNvPr>
          <p:cNvSpPr>
            <a:spLocks noGrp="1"/>
          </p:cNvSpPr>
          <p:nvPr>
            <p:ph type="title"/>
          </p:nvPr>
        </p:nvSpPr>
        <p:spPr/>
        <p:txBody>
          <a:bodyPr>
            <a:normAutofit/>
          </a:bodyPr>
          <a:lstStyle/>
          <a:p>
            <a:pPr algn="ctr"/>
            <a:r>
              <a:rPr lang="en-US" b="1" dirty="0"/>
              <a:t>Ethical Considerations Continued</a:t>
            </a:r>
            <a:br>
              <a:rPr lang="en-US" b="1" dirty="0"/>
            </a:br>
            <a:r>
              <a:rPr lang="en-US" sz="1800" dirty="0">
                <a:hlinkClick r:id="rId2"/>
              </a:rPr>
              <a:t>12 Rules for Ethically Dealing With Social Media (americanbar.org)</a:t>
            </a:r>
            <a:endParaRPr lang="en-US" sz="1800" b="1" dirty="0"/>
          </a:p>
        </p:txBody>
      </p:sp>
      <p:sp>
        <p:nvSpPr>
          <p:cNvPr id="3" name="Content Placeholder 2">
            <a:extLst>
              <a:ext uri="{FF2B5EF4-FFF2-40B4-BE49-F238E27FC236}">
                <a16:creationId xmlns:a16="http://schemas.microsoft.com/office/drawing/2014/main" id="{AD950643-0107-5B4F-8382-7038E6345965}"/>
              </a:ext>
            </a:extLst>
          </p:cNvPr>
          <p:cNvSpPr>
            <a:spLocks noGrp="1"/>
          </p:cNvSpPr>
          <p:nvPr>
            <p:ph idx="1"/>
          </p:nvPr>
        </p:nvSpPr>
        <p:spPr/>
        <p:txBody>
          <a:bodyPr>
            <a:normAutofit lnSpcReduction="10000"/>
          </a:bodyPr>
          <a:lstStyle/>
          <a:p>
            <a:pPr marL="457200" indent="-457200" algn="just">
              <a:buClrTx/>
              <a:buFont typeface="+mj-lt"/>
              <a:buAutoNum type="arabicPeriod" startAt="6"/>
            </a:pPr>
            <a:r>
              <a:rPr lang="en-US" b="1" dirty="0">
                <a:latin typeface="+mj-lt"/>
              </a:rPr>
              <a:t>Attorneys must obtain a copy of a photograph, link, or other content posted by clients on their social media pages to comply with requests for production of other discovery requests.</a:t>
            </a:r>
          </a:p>
          <a:p>
            <a:pPr marL="457200" indent="-457200" algn="just">
              <a:buClrTx/>
              <a:buFont typeface="+mj-lt"/>
              <a:buAutoNum type="arabicPeriod" startAt="6"/>
            </a:pPr>
            <a:r>
              <a:rPr lang="en-US" b="1" dirty="0">
                <a:latin typeface="+mj-lt"/>
              </a:rPr>
              <a:t>Attorneys must make reasonable efforts to obtain photographs, links, or other content about which they are aware if they know or reasonably believe it has not been produced by their clients.</a:t>
            </a:r>
          </a:p>
          <a:p>
            <a:pPr marL="457200" indent="-457200" algn="just">
              <a:buClrTx/>
              <a:buFont typeface="+mj-lt"/>
              <a:buAutoNum type="arabicPeriod" startAt="6"/>
            </a:pPr>
            <a:r>
              <a:rPr lang="en-US" b="1" dirty="0">
                <a:latin typeface="+mj-lt"/>
              </a:rPr>
              <a:t>Attorneys should advise clients about the content of their social networking websites, including their obligation to preserve information, and the limitations on removing information.</a:t>
            </a:r>
          </a:p>
          <a:p>
            <a:pPr marL="457200" indent="-457200" algn="just">
              <a:buClrTx/>
              <a:buFont typeface="+mj-lt"/>
              <a:buAutoNum type="arabicPeriod" startAt="6"/>
            </a:pPr>
            <a:r>
              <a:rPr lang="en-US" b="1" dirty="0">
                <a:latin typeface="+mj-lt"/>
              </a:rPr>
              <a:t>Attorneys may use information on social networking websites in a dispute or lawsuit. </a:t>
            </a:r>
          </a:p>
          <a:p>
            <a:pPr marL="457200" indent="-457200" algn="just">
              <a:buClrTx/>
              <a:buFont typeface="+mj-lt"/>
              <a:buAutoNum type="arabicPeriod" startAt="6"/>
            </a:pPr>
            <a:r>
              <a:rPr lang="en-US" b="1" dirty="0">
                <a:latin typeface="+mj-lt"/>
              </a:rPr>
              <a:t>Attorneys may connect with judges on social networking websites provided the purpose is not to influence judges in carrying out their official duties. </a:t>
            </a:r>
          </a:p>
        </p:txBody>
      </p:sp>
    </p:spTree>
    <p:extLst>
      <p:ext uri="{BB962C8B-B14F-4D97-AF65-F5344CB8AC3E}">
        <p14:creationId xmlns:p14="http://schemas.microsoft.com/office/powerpoint/2010/main" val="16915503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ee the source image">
            <a:extLst>
              <a:ext uri="{FF2B5EF4-FFF2-40B4-BE49-F238E27FC236}">
                <a16:creationId xmlns:a16="http://schemas.microsoft.com/office/drawing/2014/main" id="{EE5E7C22-C25D-919C-D50A-042072A2D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 y="176213"/>
            <a:ext cx="11304270" cy="596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89304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88346-0E5B-D2DF-4D77-9451E2A38693}"/>
              </a:ext>
            </a:extLst>
          </p:cNvPr>
          <p:cNvSpPr>
            <a:spLocks noGrp="1"/>
          </p:cNvSpPr>
          <p:nvPr>
            <p:ph type="title"/>
          </p:nvPr>
        </p:nvSpPr>
        <p:spPr>
          <a:xfrm>
            <a:off x="1097280" y="286603"/>
            <a:ext cx="10058400" cy="1542197"/>
          </a:xfrm>
        </p:spPr>
        <p:txBody>
          <a:bodyPr>
            <a:normAutofit/>
          </a:bodyPr>
          <a:lstStyle/>
          <a:p>
            <a:pPr algn="ctr"/>
            <a:r>
              <a:rPr lang="en-US" sz="8000" b="1" dirty="0"/>
              <a:t>Online Tools</a:t>
            </a:r>
          </a:p>
        </p:txBody>
      </p:sp>
      <p:sp>
        <p:nvSpPr>
          <p:cNvPr id="3" name="Content Placeholder 2">
            <a:extLst>
              <a:ext uri="{FF2B5EF4-FFF2-40B4-BE49-F238E27FC236}">
                <a16:creationId xmlns:a16="http://schemas.microsoft.com/office/drawing/2014/main" id="{19D699A6-2E2D-370E-3FD9-ECB0616F141A}"/>
              </a:ext>
            </a:extLst>
          </p:cNvPr>
          <p:cNvSpPr>
            <a:spLocks noGrp="1"/>
          </p:cNvSpPr>
          <p:nvPr>
            <p:ph idx="1"/>
          </p:nvPr>
        </p:nvSpPr>
        <p:spPr>
          <a:xfrm>
            <a:off x="1097280" y="1965961"/>
            <a:ext cx="10058400" cy="4023360"/>
          </a:xfrm>
        </p:spPr>
        <p:txBody>
          <a:bodyPr>
            <a:normAutofit fontScale="92500" lnSpcReduction="20000"/>
          </a:bodyPr>
          <a:lstStyle/>
          <a:p>
            <a:pPr marL="457200" indent="-457200" algn="just">
              <a:buClrTx/>
              <a:buFont typeface="+mj-lt"/>
              <a:buAutoNum type="arabicPeriod"/>
            </a:pPr>
            <a:r>
              <a:rPr lang="en-US" b="1" dirty="0">
                <a:solidFill>
                  <a:schemeClr val="tx1"/>
                </a:solidFill>
                <a:latin typeface="+mj-lt"/>
              </a:rPr>
              <a:t>True People Search (www.truepeoplesearch.com)</a:t>
            </a:r>
          </a:p>
          <a:p>
            <a:pPr marL="292608" lvl="1" indent="0" algn="just">
              <a:buNone/>
            </a:pPr>
            <a:r>
              <a:rPr lang="en-US" b="1" dirty="0">
                <a:solidFill>
                  <a:schemeClr val="tx1"/>
                </a:solidFill>
                <a:latin typeface="+mj-lt"/>
              </a:rPr>
              <a:t>	</a:t>
            </a:r>
            <a:r>
              <a:rPr lang="en-US" sz="1600" b="1" dirty="0">
                <a:solidFill>
                  <a:schemeClr val="tx1"/>
                </a:solidFill>
                <a:latin typeface="+mj-lt"/>
              </a:rPr>
              <a:t>-	Searches billions of public records – gives address history, phone numbers, relatives, email addresses and more. 	</a:t>
            </a:r>
          </a:p>
          <a:p>
            <a:pPr marL="292608" lvl="1" indent="0" algn="just">
              <a:buNone/>
            </a:pPr>
            <a:r>
              <a:rPr lang="en-US" sz="1600" b="1" dirty="0">
                <a:solidFill>
                  <a:schemeClr val="tx1"/>
                </a:solidFill>
                <a:latin typeface="+mj-lt"/>
              </a:rPr>
              <a:t>	-	FREE! </a:t>
            </a:r>
          </a:p>
          <a:p>
            <a:pPr marL="457200" indent="-457200" algn="just">
              <a:buClrTx/>
              <a:buFont typeface="+mj-lt"/>
              <a:buAutoNum type="arabicPeriod"/>
            </a:pPr>
            <a:r>
              <a:rPr lang="en-US" b="1" dirty="0">
                <a:solidFill>
                  <a:schemeClr val="tx1"/>
                </a:solidFill>
                <a:latin typeface="+mj-lt"/>
              </a:rPr>
              <a:t>Reverse Phone Lookup (</a:t>
            </a:r>
            <a:r>
              <a:rPr lang="en-US" b="1" dirty="0">
                <a:solidFill>
                  <a:schemeClr val="tx1"/>
                </a:solidFill>
                <a:latin typeface="+mj-lt"/>
                <a:hlinkClick r:id="rId2"/>
              </a:rPr>
              <a:t>www.freephonetracer.com</a:t>
            </a:r>
            <a:r>
              <a:rPr lang="en-US" b="1" dirty="0">
                <a:solidFill>
                  <a:schemeClr val="tx1"/>
                </a:solidFill>
                <a:latin typeface="+mj-lt"/>
              </a:rPr>
              <a:t>)</a:t>
            </a:r>
          </a:p>
          <a:p>
            <a:pPr marL="292608" lvl="1" indent="0" algn="just">
              <a:buNone/>
            </a:pPr>
            <a:r>
              <a:rPr lang="en-US" b="1" dirty="0">
                <a:solidFill>
                  <a:schemeClr val="tx1"/>
                </a:solidFill>
                <a:latin typeface="+mj-lt"/>
              </a:rPr>
              <a:t>	- 	See an odd number in cell phone records? Use this site to search for the owner of said number.  </a:t>
            </a:r>
          </a:p>
          <a:p>
            <a:pPr marL="457200" indent="-457200" algn="just">
              <a:buClrTx/>
              <a:buFont typeface="+mj-lt"/>
              <a:buAutoNum type="arabicPeriod"/>
            </a:pPr>
            <a:r>
              <a:rPr lang="en-US" b="1" dirty="0" err="1">
                <a:solidFill>
                  <a:schemeClr val="tx1"/>
                </a:solidFill>
                <a:latin typeface="+mj-lt"/>
              </a:rPr>
              <a:t>Wayback</a:t>
            </a:r>
            <a:r>
              <a:rPr lang="en-US" b="1" dirty="0">
                <a:solidFill>
                  <a:schemeClr val="tx1"/>
                </a:solidFill>
                <a:latin typeface="+mj-lt"/>
              </a:rPr>
              <a:t> Machine (</a:t>
            </a:r>
            <a:r>
              <a:rPr lang="en-US" b="1" dirty="0">
                <a:solidFill>
                  <a:schemeClr val="tx1"/>
                </a:solidFill>
                <a:latin typeface="+mj-lt"/>
                <a:hlinkClick r:id="rId3"/>
              </a:rPr>
              <a:t>www.archive.org</a:t>
            </a:r>
            <a:r>
              <a:rPr lang="en-US" b="1" dirty="0">
                <a:solidFill>
                  <a:schemeClr val="tx1"/>
                </a:solidFill>
                <a:latin typeface="+mj-lt"/>
              </a:rPr>
              <a:t>) and </a:t>
            </a:r>
            <a:r>
              <a:rPr lang="en-US" b="1" dirty="0" err="1">
                <a:solidFill>
                  <a:schemeClr val="tx1"/>
                </a:solidFill>
                <a:latin typeface="+mj-lt"/>
              </a:rPr>
              <a:t>PageVault</a:t>
            </a:r>
            <a:r>
              <a:rPr lang="en-US" b="1" dirty="0">
                <a:solidFill>
                  <a:schemeClr val="tx1"/>
                </a:solidFill>
                <a:latin typeface="+mj-lt"/>
              </a:rPr>
              <a:t> (www.page-vault.com)</a:t>
            </a:r>
          </a:p>
          <a:p>
            <a:pPr marL="292608" lvl="1" indent="0" algn="just">
              <a:buNone/>
            </a:pPr>
            <a:r>
              <a:rPr lang="en-US" b="1" dirty="0">
                <a:solidFill>
                  <a:schemeClr val="tx1"/>
                </a:solidFill>
                <a:latin typeface="+mj-lt"/>
              </a:rPr>
              <a:t>	</a:t>
            </a:r>
            <a:r>
              <a:rPr lang="en-US" sz="1400" b="1" dirty="0">
                <a:solidFill>
                  <a:schemeClr val="tx1"/>
                </a:solidFill>
                <a:latin typeface="+mj-lt"/>
              </a:rPr>
              <a:t>-	Allows a user to capture a web page as it appears now for use as a trusted citation in the future. </a:t>
            </a:r>
          </a:p>
          <a:p>
            <a:pPr marL="292608" lvl="1" indent="0" algn="just">
              <a:buNone/>
            </a:pPr>
            <a:r>
              <a:rPr lang="en-US" sz="1400" b="1" dirty="0">
                <a:solidFill>
                  <a:schemeClr val="tx1"/>
                </a:solidFill>
                <a:latin typeface="+mj-lt"/>
              </a:rPr>
              <a:t>	-	Doesn’t work for all sites. </a:t>
            </a:r>
          </a:p>
          <a:p>
            <a:pPr marL="457200" indent="-457200" algn="just">
              <a:buClrTx/>
              <a:buFont typeface="+mj-lt"/>
              <a:buAutoNum type="arabicPeriod"/>
            </a:pPr>
            <a:r>
              <a:rPr lang="en-US" b="1" dirty="0" err="1">
                <a:solidFill>
                  <a:schemeClr val="tx1"/>
                </a:solidFill>
                <a:latin typeface="+mj-lt"/>
              </a:rPr>
              <a:t>NetLingo</a:t>
            </a:r>
            <a:r>
              <a:rPr lang="en-US" b="1" dirty="0">
                <a:solidFill>
                  <a:schemeClr val="tx1"/>
                </a:solidFill>
                <a:latin typeface="+mj-lt"/>
              </a:rPr>
              <a:t> (</a:t>
            </a:r>
            <a:r>
              <a:rPr lang="en-US" b="1" dirty="0">
                <a:solidFill>
                  <a:schemeClr val="tx1"/>
                </a:solidFill>
                <a:latin typeface="+mj-lt"/>
                <a:hlinkClick r:id="rId4"/>
              </a:rPr>
              <a:t>www.netlingo.com</a:t>
            </a:r>
            <a:r>
              <a:rPr lang="en-US" b="1" dirty="0">
                <a:solidFill>
                  <a:schemeClr val="tx1"/>
                </a:solidFill>
                <a:latin typeface="+mj-lt"/>
              </a:rPr>
              <a:t>)</a:t>
            </a:r>
          </a:p>
          <a:p>
            <a:pPr marL="475488" lvl="2" indent="0" algn="just">
              <a:buNone/>
            </a:pPr>
            <a:r>
              <a:rPr lang="en-US" b="1" dirty="0">
                <a:solidFill>
                  <a:schemeClr val="tx1"/>
                </a:solidFill>
                <a:latin typeface="+mj-lt"/>
              </a:rPr>
              <a:t>	-	An Internet dictionary that defines digital communications – include texting jargon and online acronyms </a:t>
            </a:r>
          </a:p>
          <a:p>
            <a:pPr marL="457200" indent="-457200" algn="just">
              <a:buClrTx/>
              <a:buFont typeface="+mj-lt"/>
              <a:buAutoNum type="arabicPeriod"/>
            </a:pPr>
            <a:r>
              <a:rPr lang="en-US" b="1" dirty="0">
                <a:solidFill>
                  <a:schemeClr val="tx1"/>
                </a:solidFill>
                <a:latin typeface="+mj-lt"/>
              </a:rPr>
              <a:t>Emoji (</a:t>
            </a:r>
            <a:r>
              <a:rPr lang="en-US" b="1" dirty="0">
                <a:solidFill>
                  <a:schemeClr val="tx1"/>
                </a:solidFill>
                <a:latin typeface="+mj-lt"/>
                <a:hlinkClick r:id="rId5"/>
              </a:rPr>
              <a:t>www.emojipedia.org</a:t>
            </a:r>
            <a:r>
              <a:rPr lang="en-US" b="1" dirty="0">
                <a:solidFill>
                  <a:schemeClr val="tx1"/>
                </a:solidFill>
                <a:latin typeface="+mj-lt"/>
              </a:rPr>
              <a:t>)</a:t>
            </a:r>
          </a:p>
          <a:p>
            <a:pPr marL="475488" lvl="2" indent="0" algn="just">
              <a:buNone/>
            </a:pPr>
            <a:r>
              <a:rPr lang="en-US" b="1" dirty="0">
                <a:solidFill>
                  <a:schemeClr val="tx1"/>
                </a:solidFill>
                <a:latin typeface="+mj-lt"/>
              </a:rPr>
              <a:t>	- Provides an actual definition for each emoji </a:t>
            </a:r>
          </a:p>
          <a:p>
            <a:pPr marL="457200" indent="-457200">
              <a:buFont typeface="+mj-lt"/>
              <a:buAutoNum type="arabicPeriod"/>
            </a:pPr>
            <a:endParaRPr lang="en-US" dirty="0"/>
          </a:p>
          <a:p>
            <a:endParaRPr lang="en-US" dirty="0"/>
          </a:p>
        </p:txBody>
      </p:sp>
    </p:spTree>
    <p:extLst>
      <p:ext uri="{BB962C8B-B14F-4D97-AF65-F5344CB8AC3E}">
        <p14:creationId xmlns:p14="http://schemas.microsoft.com/office/powerpoint/2010/main" val="876769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47F5C-50EC-416A-AE8C-6F6BB4225673}"/>
              </a:ext>
            </a:extLst>
          </p:cNvPr>
          <p:cNvSpPr>
            <a:spLocks noGrp="1"/>
          </p:cNvSpPr>
          <p:nvPr>
            <p:ph type="title"/>
          </p:nvPr>
        </p:nvSpPr>
        <p:spPr>
          <a:xfrm>
            <a:off x="1097280" y="286603"/>
            <a:ext cx="10058400" cy="1450757"/>
          </a:xfrm>
        </p:spPr>
        <p:txBody>
          <a:bodyPr>
            <a:normAutofit/>
          </a:bodyPr>
          <a:lstStyle/>
          <a:p>
            <a:pPr algn="ctr"/>
            <a:r>
              <a:rPr lang="en-US" dirty="0"/>
              <a:t>Social Media in Family Law </a:t>
            </a:r>
          </a:p>
        </p:txBody>
      </p:sp>
      <p:graphicFrame>
        <p:nvGraphicFramePr>
          <p:cNvPr id="4" name="Content Placeholder 2" descr="SmartArt graphic">
            <a:extLst>
              <a:ext uri="{FF2B5EF4-FFF2-40B4-BE49-F238E27FC236}">
                <a16:creationId xmlns:a16="http://schemas.microsoft.com/office/drawing/2014/main" id="{59F5A1AC-D08D-42AE-B94A-1CAFB517D846}"/>
              </a:ext>
            </a:extLst>
          </p:cNvPr>
          <p:cNvGraphicFramePr>
            <a:graphicFrameLocks noGrp="1"/>
          </p:cNvGraphicFramePr>
          <p:nvPr>
            <p:ph idx="1"/>
            <p:extLst>
              <p:ext uri="{D42A27DB-BD31-4B8C-83A1-F6EECF244321}">
                <p14:modId xmlns:p14="http://schemas.microsoft.com/office/powerpoint/2010/main" val="3191740391"/>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5225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C9AA5-9B89-ED1F-2123-4308BA698F12}"/>
              </a:ext>
            </a:extLst>
          </p:cNvPr>
          <p:cNvSpPr>
            <a:spLocks noGrp="1"/>
          </p:cNvSpPr>
          <p:nvPr>
            <p:ph type="title"/>
          </p:nvPr>
        </p:nvSpPr>
        <p:spPr>
          <a:xfrm>
            <a:off x="1097280" y="286604"/>
            <a:ext cx="10058400" cy="1295818"/>
          </a:xfrm>
        </p:spPr>
        <p:txBody>
          <a:bodyPr/>
          <a:lstStyle/>
          <a:p>
            <a:pPr algn="ctr"/>
            <a:r>
              <a:rPr lang="en-US" b="1" dirty="0"/>
              <a:t>Discovery Considerations </a:t>
            </a:r>
          </a:p>
        </p:txBody>
      </p:sp>
      <p:sp>
        <p:nvSpPr>
          <p:cNvPr id="3" name="Content Placeholder 2">
            <a:extLst>
              <a:ext uri="{FF2B5EF4-FFF2-40B4-BE49-F238E27FC236}">
                <a16:creationId xmlns:a16="http://schemas.microsoft.com/office/drawing/2014/main" id="{65D779A7-A8AE-9495-94A4-CF4618BCE5D9}"/>
              </a:ext>
            </a:extLst>
          </p:cNvPr>
          <p:cNvSpPr>
            <a:spLocks noGrp="1"/>
          </p:cNvSpPr>
          <p:nvPr>
            <p:ph idx="1"/>
          </p:nvPr>
        </p:nvSpPr>
        <p:spPr/>
        <p:txBody>
          <a:bodyPr/>
          <a:lstStyle/>
          <a:p>
            <a:endParaRPr lang="en-US" dirty="0"/>
          </a:p>
        </p:txBody>
      </p:sp>
      <p:sp>
        <p:nvSpPr>
          <p:cNvPr id="4" name="Speech Bubble: Oval 3">
            <a:extLst>
              <a:ext uri="{FF2B5EF4-FFF2-40B4-BE49-F238E27FC236}">
                <a16:creationId xmlns:a16="http://schemas.microsoft.com/office/drawing/2014/main" id="{0DBE462C-958E-EFE4-AA4C-13B8FDB19C60}"/>
              </a:ext>
            </a:extLst>
          </p:cNvPr>
          <p:cNvSpPr/>
          <p:nvPr/>
        </p:nvSpPr>
        <p:spPr>
          <a:xfrm>
            <a:off x="1211580" y="2194560"/>
            <a:ext cx="3406140" cy="1234440"/>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latin typeface="+mj-lt"/>
              </a:rPr>
              <a:t>Is it material and relevant? </a:t>
            </a:r>
          </a:p>
        </p:txBody>
      </p:sp>
      <p:sp>
        <p:nvSpPr>
          <p:cNvPr id="5" name="Speech Bubble: Rectangle 4">
            <a:extLst>
              <a:ext uri="{FF2B5EF4-FFF2-40B4-BE49-F238E27FC236}">
                <a16:creationId xmlns:a16="http://schemas.microsoft.com/office/drawing/2014/main" id="{4C49B654-5F11-E125-F213-BB113AF54FC8}"/>
              </a:ext>
            </a:extLst>
          </p:cNvPr>
          <p:cNvSpPr/>
          <p:nvPr/>
        </p:nvSpPr>
        <p:spPr>
          <a:xfrm>
            <a:off x="5715001" y="2124289"/>
            <a:ext cx="3006090" cy="1428750"/>
          </a:xfrm>
          <a:prstGeom prst="wedge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latin typeface="+mj-lt"/>
              </a:rPr>
              <a:t>Is the requested content at issue?</a:t>
            </a:r>
          </a:p>
        </p:txBody>
      </p:sp>
      <p:sp>
        <p:nvSpPr>
          <p:cNvPr id="6" name="Speech Bubble: Rectangle with Corners Rounded 5">
            <a:extLst>
              <a:ext uri="{FF2B5EF4-FFF2-40B4-BE49-F238E27FC236}">
                <a16:creationId xmlns:a16="http://schemas.microsoft.com/office/drawing/2014/main" id="{695694A4-A535-1D2B-F55A-5F15F0F334B7}"/>
              </a:ext>
            </a:extLst>
          </p:cNvPr>
          <p:cNvSpPr/>
          <p:nvPr/>
        </p:nvSpPr>
        <p:spPr>
          <a:xfrm>
            <a:off x="3461386" y="3779520"/>
            <a:ext cx="2663190" cy="1569720"/>
          </a:xfrm>
          <a:prstGeom prst="wedgeRound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latin typeface="+mj-lt"/>
              </a:rPr>
              <a:t>Is there an expectation of privacy? </a:t>
            </a:r>
          </a:p>
        </p:txBody>
      </p:sp>
      <p:sp>
        <p:nvSpPr>
          <p:cNvPr id="7" name="Speech Bubble: Oval 6">
            <a:extLst>
              <a:ext uri="{FF2B5EF4-FFF2-40B4-BE49-F238E27FC236}">
                <a16:creationId xmlns:a16="http://schemas.microsoft.com/office/drawing/2014/main" id="{D5605742-C375-66C3-89FA-66F9C70B6EE5}"/>
              </a:ext>
            </a:extLst>
          </p:cNvPr>
          <p:cNvSpPr/>
          <p:nvPr/>
        </p:nvSpPr>
        <p:spPr>
          <a:xfrm>
            <a:off x="7143750" y="3684269"/>
            <a:ext cx="3987166" cy="2068830"/>
          </a:xfrm>
          <a:prstGeom prst="wedgeEllipse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latin typeface="+mj-lt"/>
              </a:rPr>
              <a:t>Will the requested documentation aid in impeachment of a witness or opposing party?</a:t>
            </a:r>
          </a:p>
        </p:txBody>
      </p:sp>
      <p:sp>
        <p:nvSpPr>
          <p:cNvPr id="8" name="Speech Bubble: Rectangle 7">
            <a:extLst>
              <a:ext uri="{FF2B5EF4-FFF2-40B4-BE49-F238E27FC236}">
                <a16:creationId xmlns:a16="http://schemas.microsoft.com/office/drawing/2014/main" id="{52E16BC8-9B9B-4082-9B69-AAF67227060D}"/>
              </a:ext>
            </a:extLst>
          </p:cNvPr>
          <p:cNvSpPr/>
          <p:nvPr/>
        </p:nvSpPr>
        <p:spPr>
          <a:xfrm>
            <a:off x="1097280" y="3791710"/>
            <a:ext cx="1885950" cy="1961389"/>
          </a:xfrm>
          <a:prstGeom prst="wedgeRectCallou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latin typeface="+mj-lt"/>
              </a:rPr>
              <a:t>Is the request overly-broad in time or in scope? </a:t>
            </a:r>
          </a:p>
        </p:txBody>
      </p:sp>
    </p:spTree>
    <p:extLst>
      <p:ext uri="{BB962C8B-B14F-4D97-AF65-F5344CB8AC3E}">
        <p14:creationId xmlns:p14="http://schemas.microsoft.com/office/powerpoint/2010/main" val="374091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90AA1-0EF0-064E-EB73-6C7D0B44FC89}"/>
              </a:ext>
            </a:extLst>
          </p:cNvPr>
          <p:cNvSpPr>
            <a:spLocks noGrp="1"/>
          </p:cNvSpPr>
          <p:nvPr>
            <p:ph type="title"/>
          </p:nvPr>
        </p:nvSpPr>
        <p:spPr>
          <a:xfrm>
            <a:off x="1097280" y="286603"/>
            <a:ext cx="10058400" cy="1302167"/>
          </a:xfrm>
        </p:spPr>
        <p:txBody>
          <a:bodyPr/>
          <a:lstStyle/>
          <a:p>
            <a:pPr algn="ctr"/>
            <a:r>
              <a:rPr lang="en-US" b="1" dirty="0"/>
              <a:t>How can I get what I want? </a:t>
            </a:r>
          </a:p>
        </p:txBody>
      </p:sp>
      <p:sp>
        <p:nvSpPr>
          <p:cNvPr id="3" name="Content Placeholder 2">
            <a:extLst>
              <a:ext uri="{FF2B5EF4-FFF2-40B4-BE49-F238E27FC236}">
                <a16:creationId xmlns:a16="http://schemas.microsoft.com/office/drawing/2014/main" id="{C0ED8709-661A-28CC-9DCA-88A2391FED16}"/>
              </a:ext>
            </a:extLst>
          </p:cNvPr>
          <p:cNvSpPr>
            <a:spLocks noGrp="1"/>
          </p:cNvSpPr>
          <p:nvPr>
            <p:ph sz="half" idx="1"/>
          </p:nvPr>
        </p:nvSpPr>
        <p:spPr>
          <a:xfrm>
            <a:off x="1097280" y="1977390"/>
            <a:ext cx="4639736" cy="4348982"/>
          </a:xfrm>
        </p:spPr>
        <p:txBody>
          <a:bodyPr>
            <a:normAutofit fontScale="85000" lnSpcReduction="20000"/>
          </a:bodyPr>
          <a:lstStyle/>
          <a:p>
            <a:pPr algn="ctr"/>
            <a:r>
              <a:rPr lang="en-US" sz="2400" b="1" dirty="0">
                <a:latin typeface="+mj-lt"/>
              </a:rPr>
              <a:t>Subpoena to Social Media company</a:t>
            </a:r>
          </a:p>
          <a:p>
            <a:pPr algn="ctr"/>
            <a:r>
              <a:rPr lang="en-US" sz="2100" dirty="0">
                <a:latin typeface="+mj-lt"/>
              </a:rPr>
              <a:t>Most social media sites state that they will only disclose records in accordance with (1) their terms of service and (2) applicable law, including the federal Stored Communications Act (“SCA”, 18 U.S.C 2701-2712. Stated plainly, records will not be provided unless the subpoena is issued: </a:t>
            </a:r>
          </a:p>
          <a:p>
            <a:pPr algn="ctr"/>
            <a:r>
              <a:rPr lang="en-US" sz="2100" dirty="0">
                <a:latin typeface="+mj-lt"/>
              </a:rPr>
              <a:t>1. pursuant to a valid subpoena in connection with a criminal investigation;</a:t>
            </a:r>
          </a:p>
          <a:p>
            <a:pPr algn="ctr"/>
            <a:r>
              <a:rPr lang="en-US" sz="2100" dirty="0">
                <a:latin typeface="+mj-lt"/>
              </a:rPr>
              <a:t>2. there is a court order issued under 18 U.S.C. Section 2703(d) (even then you can’t get the content of certain communications); or</a:t>
            </a:r>
          </a:p>
          <a:p>
            <a:pPr algn="ctr"/>
            <a:r>
              <a:rPr lang="en-US" sz="2100" dirty="0">
                <a:latin typeface="+mj-lt"/>
              </a:rPr>
              <a:t>3. Pursuant to a search warrant</a:t>
            </a:r>
          </a:p>
        </p:txBody>
      </p:sp>
      <p:sp>
        <p:nvSpPr>
          <p:cNvPr id="4" name="Content Placeholder 3">
            <a:extLst>
              <a:ext uri="{FF2B5EF4-FFF2-40B4-BE49-F238E27FC236}">
                <a16:creationId xmlns:a16="http://schemas.microsoft.com/office/drawing/2014/main" id="{2ED3B33F-D690-F601-BF65-15D5F6636A0A}"/>
              </a:ext>
            </a:extLst>
          </p:cNvPr>
          <p:cNvSpPr>
            <a:spLocks noGrp="1"/>
          </p:cNvSpPr>
          <p:nvPr>
            <p:ph sz="half" idx="2"/>
          </p:nvPr>
        </p:nvSpPr>
        <p:spPr>
          <a:xfrm>
            <a:off x="6515944" y="1977390"/>
            <a:ext cx="4639736" cy="4166870"/>
          </a:xfrm>
        </p:spPr>
        <p:txBody>
          <a:bodyPr>
            <a:normAutofit fontScale="85000" lnSpcReduction="20000"/>
          </a:bodyPr>
          <a:lstStyle/>
          <a:p>
            <a:pPr algn="ctr"/>
            <a:r>
              <a:rPr lang="en-US" sz="2600" b="1" dirty="0">
                <a:latin typeface="+mj-lt"/>
              </a:rPr>
              <a:t>Request for Production </a:t>
            </a:r>
          </a:p>
          <a:p>
            <a:pPr algn="ctr"/>
            <a:r>
              <a:rPr lang="en-US" sz="2100" dirty="0">
                <a:latin typeface="+mj-lt"/>
              </a:rPr>
              <a:t>Some courts hold that social media is discoverable and due to be provided, so long as the request is reasonably calculated to lead to the discovery of admissible evidence – such as hidden assets or information relevant to custody or fault. </a:t>
            </a:r>
          </a:p>
          <a:p>
            <a:pPr algn="ctr"/>
            <a:endParaRPr lang="en-US" sz="2100" dirty="0">
              <a:latin typeface="+mj-lt"/>
            </a:endParaRPr>
          </a:p>
          <a:p>
            <a:pPr algn="ctr"/>
            <a:r>
              <a:rPr lang="en-US" sz="2100" dirty="0">
                <a:latin typeface="+mj-lt"/>
              </a:rPr>
              <a:t>Furthermore, in NY, in </a:t>
            </a:r>
            <a:r>
              <a:rPr lang="en-US" sz="2100" u="sng" dirty="0">
                <a:latin typeface="+mj-lt"/>
              </a:rPr>
              <a:t>Forman v. </a:t>
            </a:r>
            <a:r>
              <a:rPr lang="en-US" sz="2100" u="sng" dirty="0" err="1">
                <a:latin typeface="+mj-lt"/>
              </a:rPr>
              <a:t>Henkin</a:t>
            </a:r>
            <a:r>
              <a:rPr lang="en-US" sz="2100" dirty="0">
                <a:latin typeface="+mj-lt"/>
              </a:rPr>
              <a:t>, records from Facebook were Ordered to be turned over even after the account was disabled. (</a:t>
            </a:r>
            <a:r>
              <a:rPr lang="en-US" sz="2100" dirty="0">
                <a:hlinkClick r:id="rId2"/>
              </a:rPr>
              <a:t>New York Courts Rule On Private Facebook Accounts In Discovery (romanolaw.com)</a:t>
            </a:r>
            <a:endParaRPr lang="en-US" sz="2100" dirty="0">
              <a:latin typeface="+mj-lt"/>
            </a:endParaRPr>
          </a:p>
        </p:txBody>
      </p:sp>
    </p:spTree>
    <p:extLst>
      <p:ext uri="{BB962C8B-B14F-4D97-AF65-F5344CB8AC3E}">
        <p14:creationId xmlns:p14="http://schemas.microsoft.com/office/powerpoint/2010/main" val="2829849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9009D-96EE-F66B-0BC6-8D9C087BF94D}"/>
              </a:ext>
            </a:extLst>
          </p:cNvPr>
          <p:cNvSpPr>
            <a:spLocks noGrp="1"/>
          </p:cNvSpPr>
          <p:nvPr>
            <p:ph type="title"/>
          </p:nvPr>
        </p:nvSpPr>
        <p:spPr>
          <a:xfrm>
            <a:off x="1097280" y="286603"/>
            <a:ext cx="10058400" cy="1325027"/>
          </a:xfrm>
        </p:spPr>
        <p:txBody>
          <a:bodyPr>
            <a:normAutofit/>
          </a:bodyPr>
          <a:lstStyle/>
          <a:p>
            <a:pPr algn="ctr"/>
            <a:r>
              <a:rPr lang="en-US" b="1" dirty="0"/>
              <a:t>Words Matter</a:t>
            </a:r>
            <a:br>
              <a:rPr lang="en-US" b="1" dirty="0"/>
            </a:br>
            <a:r>
              <a:rPr lang="en-US" sz="1600" dirty="0" err="1"/>
              <a:t>Mailholt</a:t>
            </a:r>
            <a:r>
              <a:rPr lang="en-US" sz="1600" dirty="0"/>
              <a:t> v. Home Depot</a:t>
            </a:r>
            <a:br>
              <a:rPr lang="en-US" sz="1600" dirty="0"/>
            </a:br>
            <a:r>
              <a:rPr lang="en-US" sz="1600" dirty="0"/>
              <a:t>No. CV 11-03892 (C.D. CA)</a:t>
            </a:r>
          </a:p>
        </p:txBody>
      </p:sp>
      <p:sp>
        <p:nvSpPr>
          <p:cNvPr id="3" name="Content Placeholder 2">
            <a:extLst>
              <a:ext uri="{FF2B5EF4-FFF2-40B4-BE49-F238E27FC236}">
                <a16:creationId xmlns:a16="http://schemas.microsoft.com/office/drawing/2014/main" id="{5697F975-3D88-F994-5A84-15385E2D4623}"/>
              </a:ext>
            </a:extLst>
          </p:cNvPr>
          <p:cNvSpPr>
            <a:spLocks noGrp="1"/>
          </p:cNvSpPr>
          <p:nvPr>
            <p:ph sz="half" idx="1"/>
          </p:nvPr>
        </p:nvSpPr>
        <p:spPr>
          <a:xfrm>
            <a:off x="1097280" y="2948940"/>
            <a:ext cx="4639736" cy="2920153"/>
          </a:xfrm>
        </p:spPr>
        <p:txBody>
          <a:bodyPr>
            <a:normAutofit fontScale="92500" lnSpcReduction="10000"/>
          </a:bodyPr>
          <a:lstStyle/>
          <a:p>
            <a:r>
              <a:rPr lang="en-US" b="1" dirty="0">
                <a:latin typeface="+mj-lt"/>
              </a:rPr>
              <a:t>What worked…</a:t>
            </a:r>
          </a:p>
          <a:p>
            <a:pPr algn="just"/>
            <a:r>
              <a:rPr lang="en-US" dirty="0">
                <a:latin typeface="+mj-lt"/>
              </a:rPr>
              <a:t>“All social networking communications between Plaintiff and any current or former Home Depot employees, or which in any way refer [or] pertain to her employment at Home Depot or this lawsuit.” </a:t>
            </a:r>
          </a:p>
        </p:txBody>
      </p:sp>
      <p:sp>
        <p:nvSpPr>
          <p:cNvPr id="4" name="Content Placeholder 3">
            <a:extLst>
              <a:ext uri="{FF2B5EF4-FFF2-40B4-BE49-F238E27FC236}">
                <a16:creationId xmlns:a16="http://schemas.microsoft.com/office/drawing/2014/main" id="{ADF490B2-6113-0203-8214-A4AB2CD114F6}"/>
              </a:ext>
            </a:extLst>
          </p:cNvPr>
          <p:cNvSpPr>
            <a:spLocks noGrp="1"/>
          </p:cNvSpPr>
          <p:nvPr>
            <p:ph sz="half" idx="2"/>
          </p:nvPr>
        </p:nvSpPr>
        <p:spPr>
          <a:xfrm>
            <a:off x="6515944" y="2388870"/>
            <a:ext cx="4639736" cy="3480224"/>
          </a:xfrm>
        </p:spPr>
        <p:txBody>
          <a:bodyPr>
            <a:normAutofit fontScale="92500" lnSpcReduction="10000"/>
          </a:bodyPr>
          <a:lstStyle/>
          <a:p>
            <a:pPr algn="just"/>
            <a:r>
              <a:rPr lang="en-US" b="1" dirty="0">
                <a:latin typeface="+mj-lt"/>
              </a:rPr>
              <a:t>What did NOT work…</a:t>
            </a:r>
          </a:p>
          <a:p>
            <a:pPr algn="just"/>
            <a:r>
              <a:rPr lang="en-US" dirty="0">
                <a:latin typeface="+mj-lt"/>
              </a:rPr>
              <a:t>“Any profiles, postings or messages (including status updates, wall comments, causes joined, groups joined, activity streams, blog entries) from social networking sites from October 2005 (the approximate date Plaintiff claims she first was discriminated against by Home Depot…”</a:t>
            </a:r>
          </a:p>
          <a:p>
            <a:pPr algn="just"/>
            <a:r>
              <a:rPr lang="en-US" dirty="0">
                <a:latin typeface="+mj-lt"/>
              </a:rPr>
              <a:t>This request was found to be overly-broad and could easily implicate a plethora of irrelevant messages </a:t>
            </a:r>
          </a:p>
        </p:txBody>
      </p:sp>
      <p:pic>
        <p:nvPicPr>
          <p:cNvPr id="14338" name="Picture 2" descr="See the source image">
            <a:extLst>
              <a:ext uri="{FF2B5EF4-FFF2-40B4-BE49-F238E27FC236}">
                <a16:creationId xmlns:a16="http://schemas.microsoft.com/office/drawing/2014/main" id="{42397FD6-2FB6-0DB0-61BE-55B77626D0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57360" y="949116"/>
            <a:ext cx="1737360" cy="1926166"/>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See the source image">
            <a:extLst>
              <a:ext uri="{FF2B5EF4-FFF2-40B4-BE49-F238E27FC236}">
                <a16:creationId xmlns:a16="http://schemas.microsoft.com/office/drawing/2014/main" id="{A2117210-8D8B-EE88-0605-0F0C04078A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484" y="1328420"/>
            <a:ext cx="1844675" cy="1871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9566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121E27-F726-B1E7-EDE6-D65AFDB957EE}"/>
              </a:ext>
            </a:extLst>
          </p:cNvPr>
          <p:cNvSpPr>
            <a:spLocks noGrp="1"/>
          </p:cNvSpPr>
          <p:nvPr>
            <p:ph type="title"/>
          </p:nvPr>
        </p:nvSpPr>
        <p:spPr/>
        <p:txBody>
          <a:bodyPr/>
          <a:lstStyle/>
          <a:p>
            <a:r>
              <a:rPr lang="en-US" dirty="0"/>
              <a:t>Data Never Sleeps</a:t>
            </a:r>
            <a:br>
              <a:rPr lang="en-US" dirty="0"/>
            </a:br>
            <a:r>
              <a:rPr lang="en-US" sz="1100" dirty="0"/>
              <a:t>Source: Data Never Sleeps 8.0 ( </a:t>
            </a:r>
            <a:r>
              <a:rPr lang="en-US" sz="1100" u="sng" dirty="0"/>
              <a:t>https://www.domo.com/learn/data-never-sleeps-8</a:t>
            </a:r>
            <a:r>
              <a:rPr lang="en-US" sz="1100" dirty="0"/>
              <a:t>)</a:t>
            </a:r>
          </a:p>
        </p:txBody>
      </p:sp>
      <p:pic>
        <p:nvPicPr>
          <p:cNvPr id="6" name="Picture 2">
            <a:extLst>
              <a:ext uri="{FF2B5EF4-FFF2-40B4-BE49-F238E27FC236}">
                <a16:creationId xmlns:a16="http://schemas.microsoft.com/office/drawing/2014/main" id="{BCA2B273-50EC-E29E-1F1D-2C152586A47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60" t="18906" r="-558" b="23748"/>
          <a:stretch/>
        </p:blipFill>
        <p:spPr bwMode="auto">
          <a:xfrm>
            <a:off x="5482590" y="405764"/>
            <a:ext cx="5855970" cy="567851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DA09DF-4E7C-39E5-492F-6CD92F3955B6}"/>
              </a:ext>
            </a:extLst>
          </p:cNvPr>
          <p:cNvSpPr txBox="1"/>
          <p:nvPr/>
        </p:nvSpPr>
        <p:spPr>
          <a:xfrm>
            <a:off x="1097280" y="2183130"/>
            <a:ext cx="4251960" cy="4154984"/>
          </a:xfrm>
          <a:prstGeom prst="rect">
            <a:avLst/>
          </a:prstGeom>
          <a:noFill/>
        </p:spPr>
        <p:txBody>
          <a:bodyPr wrap="square" rtlCol="0">
            <a:spAutoFit/>
          </a:bodyPr>
          <a:lstStyle/>
          <a:p>
            <a:pPr marL="285750" indent="-285750">
              <a:buFont typeface="Arial" panose="020B0604020202020204" pitchFamily="34" charset="0"/>
              <a:buChar char="•"/>
            </a:pPr>
            <a:r>
              <a:rPr lang="en-US" sz="2200" b="1" dirty="0">
                <a:latin typeface="+mj-lt"/>
              </a:rPr>
              <a:t>Facebook</a:t>
            </a:r>
          </a:p>
          <a:p>
            <a:pPr marL="285750" indent="-285750">
              <a:buFont typeface="Arial" panose="020B0604020202020204" pitchFamily="34" charset="0"/>
              <a:buChar char="•"/>
            </a:pPr>
            <a:r>
              <a:rPr lang="en-US" sz="2200" b="1" dirty="0">
                <a:latin typeface="+mj-lt"/>
              </a:rPr>
              <a:t>Instagram</a:t>
            </a:r>
          </a:p>
          <a:p>
            <a:pPr marL="285750" indent="-285750">
              <a:buFont typeface="Arial" panose="020B0604020202020204" pitchFamily="34" charset="0"/>
              <a:buChar char="•"/>
            </a:pPr>
            <a:r>
              <a:rPr lang="en-US" sz="2200" b="1" dirty="0">
                <a:latin typeface="+mj-lt"/>
              </a:rPr>
              <a:t>Twitter</a:t>
            </a:r>
          </a:p>
          <a:p>
            <a:pPr marL="285750" indent="-285750">
              <a:buFont typeface="Arial" panose="020B0604020202020204" pitchFamily="34" charset="0"/>
              <a:buChar char="•"/>
            </a:pPr>
            <a:r>
              <a:rPr lang="en-US" sz="2200" b="1" dirty="0">
                <a:latin typeface="+mj-lt"/>
              </a:rPr>
              <a:t>TikTok</a:t>
            </a:r>
          </a:p>
          <a:p>
            <a:pPr marL="285750" indent="-285750">
              <a:buFont typeface="Arial" panose="020B0604020202020204" pitchFamily="34" charset="0"/>
              <a:buChar char="•"/>
            </a:pPr>
            <a:r>
              <a:rPr lang="en-US" sz="2200" b="1" dirty="0" err="1">
                <a:latin typeface="+mj-lt"/>
              </a:rPr>
              <a:t>SnapChat</a:t>
            </a:r>
            <a:endParaRPr lang="en-US" sz="2200" b="1" dirty="0">
              <a:latin typeface="+mj-lt"/>
            </a:endParaRPr>
          </a:p>
          <a:p>
            <a:pPr marL="285750" indent="-285750">
              <a:buFont typeface="Arial" panose="020B0604020202020204" pitchFamily="34" charset="0"/>
              <a:buChar char="•"/>
            </a:pPr>
            <a:r>
              <a:rPr lang="en-US" sz="2200" b="1" dirty="0">
                <a:latin typeface="+mj-lt"/>
              </a:rPr>
              <a:t>GroupMe </a:t>
            </a:r>
            <a:r>
              <a:rPr lang="en-US" sz="1400" b="1" dirty="0">
                <a:latin typeface="+mj-lt"/>
              </a:rPr>
              <a:t>(cannot download the data) </a:t>
            </a:r>
          </a:p>
          <a:p>
            <a:pPr marL="285750" indent="-285750">
              <a:buFont typeface="Arial" panose="020B0604020202020204" pitchFamily="34" charset="0"/>
              <a:buChar char="•"/>
            </a:pPr>
            <a:r>
              <a:rPr lang="en-US" sz="2200" b="1" dirty="0">
                <a:latin typeface="+mj-lt"/>
              </a:rPr>
              <a:t>WhatsApp</a:t>
            </a:r>
          </a:p>
          <a:p>
            <a:pPr marL="285750" indent="-285750">
              <a:buFont typeface="Arial" panose="020B0604020202020204" pitchFamily="34" charset="0"/>
              <a:buChar char="•"/>
            </a:pPr>
            <a:r>
              <a:rPr lang="en-US" sz="2200" b="1" dirty="0">
                <a:latin typeface="+mj-lt"/>
              </a:rPr>
              <a:t>Venmo</a:t>
            </a:r>
          </a:p>
          <a:p>
            <a:pPr marL="285750" indent="-285750">
              <a:buFont typeface="Arial" panose="020B0604020202020204" pitchFamily="34" charset="0"/>
              <a:buChar char="•"/>
            </a:pPr>
            <a:r>
              <a:rPr lang="en-US" sz="2200" b="1" dirty="0" err="1">
                <a:latin typeface="+mj-lt"/>
              </a:rPr>
              <a:t>CashApp</a:t>
            </a:r>
            <a:r>
              <a:rPr lang="en-US" sz="2200" b="1" dirty="0">
                <a:latin typeface="+mj-lt"/>
              </a:rPr>
              <a:t> </a:t>
            </a:r>
            <a:r>
              <a:rPr lang="en-US" sz="1400" b="1" dirty="0">
                <a:latin typeface="+mj-lt"/>
              </a:rPr>
              <a:t>(can get actual monthly statements)</a:t>
            </a:r>
          </a:p>
          <a:p>
            <a:pPr marL="285750" indent="-285750">
              <a:buFont typeface="Arial" panose="020B0604020202020204" pitchFamily="34" charset="0"/>
              <a:buChar char="•"/>
            </a:pPr>
            <a:r>
              <a:rPr lang="en-US" sz="2200" b="1" dirty="0">
                <a:latin typeface="+mj-lt"/>
              </a:rPr>
              <a:t>PayPal</a:t>
            </a:r>
            <a:r>
              <a:rPr lang="en-US" sz="1400" b="1" dirty="0">
                <a:latin typeface="+mj-lt"/>
              </a:rPr>
              <a:t> (can get actual monthly statements)  </a:t>
            </a:r>
          </a:p>
          <a:p>
            <a:pPr marL="285750" indent="-285750">
              <a:buFont typeface="Arial" panose="020B0604020202020204" pitchFamily="34" charset="0"/>
              <a:buChar char="•"/>
            </a:pPr>
            <a:r>
              <a:rPr lang="en-US" sz="2200" b="1" dirty="0">
                <a:latin typeface="+mj-lt"/>
              </a:rPr>
              <a:t>Amazon</a:t>
            </a:r>
          </a:p>
          <a:p>
            <a:pPr marL="285750" indent="-285750">
              <a:buFont typeface="Arial" panose="020B0604020202020204" pitchFamily="34" charset="0"/>
              <a:buChar char="•"/>
            </a:pPr>
            <a:r>
              <a:rPr lang="en-US" sz="2200" b="1" dirty="0">
                <a:latin typeface="+mj-lt"/>
              </a:rPr>
              <a:t>Uber </a:t>
            </a:r>
          </a:p>
        </p:txBody>
      </p:sp>
    </p:spTree>
    <p:extLst>
      <p:ext uri="{BB962C8B-B14F-4D97-AF65-F5344CB8AC3E}">
        <p14:creationId xmlns:p14="http://schemas.microsoft.com/office/powerpoint/2010/main" val="3009073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6C935-1A49-24BC-5F71-7BBD8C160E60}"/>
              </a:ext>
            </a:extLst>
          </p:cNvPr>
          <p:cNvSpPr>
            <a:spLocks noGrp="1"/>
          </p:cNvSpPr>
          <p:nvPr>
            <p:ph type="ctrTitle"/>
          </p:nvPr>
        </p:nvSpPr>
        <p:spPr>
          <a:xfrm>
            <a:off x="1097280" y="605790"/>
            <a:ext cx="10058400" cy="3719322"/>
          </a:xfrm>
        </p:spPr>
        <p:txBody>
          <a:bodyPr>
            <a:normAutofit/>
          </a:bodyPr>
          <a:lstStyle/>
          <a:p>
            <a:br>
              <a:rPr lang="en-US" sz="2000" dirty="0"/>
            </a:br>
            <a:r>
              <a:rPr lang="en-US" sz="2000" dirty="0"/>
              <a:t>1.  </a:t>
            </a:r>
            <a:r>
              <a:rPr lang="en-US" sz="2000" b="1" dirty="0"/>
              <a:t>Select “Menu”  - On the bottom right of the mobile screen</a:t>
            </a:r>
            <a:br>
              <a:rPr lang="en-US" sz="2000" b="1" dirty="0"/>
            </a:br>
            <a:r>
              <a:rPr lang="en-US" sz="2000" b="1" dirty="0"/>
              <a:t>2. Select “Settings &amp; Privacy” </a:t>
            </a:r>
            <a:br>
              <a:rPr lang="en-US" sz="2000" b="1" dirty="0"/>
            </a:br>
            <a:r>
              <a:rPr lang="en-US" sz="2000" b="1" dirty="0"/>
              <a:t>3. Scroll down to “Download your Information” </a:t>
            </a:r>
            <a:br>
              <a:rPr lang="en-US" sz="2000" b="1" dirty="0"/>
            </a:br>
            <a:r>
              <a:rPr lang="en-US" sz="2000" b="1" dirty="0"/>
              <a:t>4.Re-enter user id and password</a:t>
            </a:r>
            <a:br>
              <a:rPr lang="en-US" sz="2000" b="1" dirty="0"/>
            </a:br>
            <a:r>
              <a:rPr lang="en-US" sz="2000" b="1" dirty="0"/>
              <a:t>5. Select “Request a Copy” </a:t>
            </a:r>
            <a:br>
              <a:rPr lang="en-US" sz="2000" b="1" dirty="0"/>
            </a:br>
            <a:r>
              <a:rPr lang="en-US" sz="2000" b="1" dirty="0"/>
              <a:t>	- The user can limit the data provided</a:t>
            </a:r>
            <a:br>
              <a:rPr lang="en-US" sz="2000" b="1" dirty="0"/>
            </a:br>
            <a:r>
              <a:rPr lang="en-US" sz="2000" b="1" dirty="0"/>
              <a:t>	- The user can limit the time period for which they provide information</a:t>
            </a:r>
            <a:br>
              <a:rPr lang="en-US" sz="2000" b="1" dirty="0"/>
            </a:br>
            <a:br>
              <a:rPr lang="en-US" sz="2000" b="1" dirty="0"/>
            </a:br>
            <a:r>
              <a:rPr lang="en-US" sz="2000" b="1" dirty="0"/>
              <a:t>Note: You can select “Access your Information” (instead of “Request a Copy”) </a:t>
            </a:r>
            <a:br>
              <a:rPr lang="en-US" sz="2000" b="1" dirty="0"/>
            </a:br>
            <a:r>
              <a:rPr lang="en-US" sz="2000" b="1" dirty="0"/>
              <a:t>	- This shows everything and everyone searched for, comments, likes, and posts.</a:t>
            </a:r>
            <a:br>
              <a:rPr lang="en-US" sz="2000" b="1" dirty="0"/>
            </a:br>
            <a:br>
              <a:rPr lang="en-US" sz="2000" b="1" dirty="0"/>
            </a:br>
            <a:r>
              <a:rPr lang="en-US" sz="2000" b="1" dirty="0"/>
              <a:t> </a:t>
            </a:r>
          </a:p>
        </p:txBody>
      </p:sp>
      <p:sp>
        <p:nvSpPr>
          <p:cNvPr id="3" name="Subtitle 2">
            <a:extLst>
              <a:ext uri="{FF2B5EF4-FFF2-40B4-BE49-F238E27FC236}">
                <a16:creationId xmlns:a16="http://schemas.microsoft.com/office/drawing/2014/main" id="{C536969F-DEEB-FB0A-A777-CAA1B928CA71}"/>
              </a:ext>
            </a:extLst>
          </p:cNvPr>
          <p:cNvSpPr>
            <a:spLocks noGrp="1"/>
          </p:cNvSpPr>
          <p:nvPr>
            <p:ph type="subTitle" idx="1"/>
          </p:nvPr>
        </p:nvSpPr>
        <p:spPr>
          <a:xfrm>
            <a:off x="2061210" y="5257801"/>
            <a:ext cx="3779129" cy="324654"/>
          </a:xfrm>
        </p:spPr>
        <p:txBody>
          <a:bodyPr>
            <a:normAutofit fontScale="32500" lnSpcReduction="20000"/>
          </a:bodyPr>
          <a:lstStyle/>
          <a:p>
            <a:endParaRPr lang="en-US" sz="4400" b="1" dirty="0"/>
          </a:p>
        </p:txBody>
      </p:sp>
      <p:pic>
        <p:nvPicPr>
          <p:cNvPr id="2050" name="Picture 2" descr="See the source image">
            <a:extLst>
              <a:ext uri="{FF2B5EF4-FFF2-40B4-BE49-F238E27FC236}">
                <a16:creationId xmlns:a16="http://schemas.microsoft.com/office/drawing/2014/main" id="{B08E8572-6C26-B049-BCE5-AF7CF64FCB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410" y="605790"/>
            <a:ext cx="2251710" cy="212598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e the source image">
            <a:extLst>
              <a:ext uri="{FF2B5EF4-FFF2-40B4-BE49-F238E27FC236}">
                <a16:creationId xmlns:a16="http://schemas.microsoft.com/office/drawing/2014/main" id="{258BC963-227E-770A-276B-39413A28BC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 y="3931921"/>
            <a:ext cx="11064240" cy="2457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8784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11EC0-C9F9-00B1-FE24-EB0AAF71A2EC}"/>
              </a:ext>
            </a:extLst>
          </p:cNvPr>
          <p:cNvSpPr>
            <a:spLocks noGrp="1"/>
          </p:cNvSpPr>
          <p:nvPr>
            <p:ph type="title"/>
          </p:nvPr>
        </p:nvSpPr>
        <p:spPr/>
        <p:txBody>
          <a:bodyPr/>
          <a:lstStyle/>
          <a:p>
            <a:pPr algn="ctr"/>
            <a:r>
              <a:rPr lang="en-US" b="1" dirty="0"/>
              <a:t>What about “Secret Conversations” on Facebook Messenger? </a:t>
            </a:r>
          </a:p>
        </p:txBody>
      </p:sp>
      <p:sp>
        <p:nvSpPr>
          <p:cNvPr id="3" name="Content Placeholder 2">
            <a:extLst>
              <a:ext uri="{FF2B5EF4-FFF2-40B4-BE49-F238E27FC236}">
                <a16:creationId xmlns:a16="http://schemas.microsoft.com/office/drawing/2014/main" id="{49A3B016-8357-93C9-F8CF-08F33B9EA290}"/>
              </a:ext>
            </a:extLst>
          </p:cNvPr>
          <p:cNvSpPr>
            <a:spLocks noGrp="1"/>
          </p:cNvSpPr>
          <p:nvPr>
            <p:ph idx="1"/>
          </p:nvPr>
        </p:nvSpPr>
        <p:spPr>
          <a:xfrm>
            <a:off x="1097280" y="1956392"/>
            <a:ext cx="10058400" cy="3051544"/>
          </a:xfrm>
        </p:spPr>
        <p:txBody>
          <a:bodyPr>
            <a:normAutofit fontScale="92500" lnSpcReduction="20000"/>
          </a:bodyPr>
          <a:lstStyle/>
          <a:p>
            <a:pPr algn="just"/>
            <a:r>
              <a:rPr lang="en-US" sz="3200" b="1" dirty="0">
                <a:latin typeface="+mj-lt"/>
              </a:rPr>
              <a:t>- Facebook Messenger allows for “secret conversations” to occur by employing end-to end encryption. </a:t>
            </a:r>
          </a:p>
          <a:p>
            <a:pPr algn="just"/>
            <a:r>
              <a:rPr lang="en-US" sz="3200" b="1" dirty="0">
                <a:latin typeface="+mj-lt"/>
              </a:rPr>
              <a:t>- Thus, when this feature is used, messages can only be read on the specific devices that the sender and the receiver used for the conversation.  </a:t>
            </a:r>
          </a:p>
          <a:p>
            <a:pPr algn="just"/>
            <a:r>
              <a:rPr lang="en-US" sz="3200" b="1" dirty="0">
                <a:latin typeface="+mj-lt"/>
              </a:rPr>
              <a:t>- It is unclear if these messages will show up in a data download. </a:t>
            </a:r>
          </a:p>
          <a:p>
            <a:endParaRPr lang="en-US" dirty="0"/>
          </a:p>
          <a:p>
            <a:pPr marL="0" indent="0">
              <a:buNone/>
            </a:pPr>
            <a:endParaRPr lang="en-US" dirty="0"/>
          </a:p>
        </p:txBody>
      </p:sp>
      <p:pic>
        <p:nvPicPr>
          <p:cNvPr id="21514" name="Picture 10" descr="All images">
            <a:extLst>
              <a:ext uri="{FF2B5EF4-FFF2-40B4-BE49-F238E27FC236}">
                <a16:creationId xmlns:a16="http://schemas.microsoft.com/office/drawing/2014/main" id="{2F8DC79C-0D6E-46A0-D7BE-8F2C4F5A1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0856" y="5007935"/>
            <a:ext cx="2147777" cy="156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782909"/>
      </p:ext>
    </p:extLst>
  </p:cSld>
  <p:clrMapOvr>
    <a:masterClrMapping/>
  </p:clrMapOvr>
</p:sld>
</file>

<file path=ppt/theme/theme1.xml><?xml version="1.0" encoding="utf-8"?>
<a:theme xmlns:a="http://schemas.openxmlformats.org/drawingml/2006/main" name="RetrospectVTI">
  <a:themeElements>
    <a:clrScheme name="">
      <a:dk1>
        <a:srgbClr val="000000"/>
      </a:dk1>
      <a:lt1>
        <a:srgbClr val="FFFFFF"/>
      </a:lt1>
      <a:dk2>
        <a:srgbClr val="243541"/>
      </a:dk2>
      <a:lt2>
        <a:srgbClr val="E2E5E8"/>
      </a:lt2>
      <a:accent1>
        <a:srgbClr val="E88B33"/>
      </a:accent1>
      <a:accent2>
        <a:srgbClr val="AEA33A"/>
      </a:accent2>
      <a:accent3>
        <a:srgbClr val="8CAB4A"/>
      </a:accent3>
      <a:accent4>
        <a:srgbClr val="57B636"/>
      </a:accent4>
      <a:accent5>
        <a:srgbClr val="2EBA43"/>
      </a:accent5>
      <a:accent6>
        <a:srgbClr val="33B67D"/>
      </a:accent6>
      <a:hlink>
        <a:srgbClr val="5F84A8"/>
      </a:hlink>
      <a:folHlink>
        <a:srgbClr val="7F7F7F"/>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ppt/theme/themeOverride2.xml><?xml version="1.0" encoding="utf-8"?>
<a:themeOverride xmlns:a="http://schemas.openxmlformats.org/drawingml/2006/main">
  <a:clrScheme name="Custom 40">
    <a:dk1>
      <a:sysClr val="windowText" lastClr="000000"/>
    </a:dk1>
    <a:lt1>
      <a:sysClr val="window" lastClr="FFFFFF"/>
    </a:lt1>
    <a:dk2>
      <a:srgbClr val="545D57"/>
    </a:dk2>
    <a:lt2>
      <a:srgbClr val="EBEBE8"/>
    </a:lt2>
    <a:accent1>
      <a:srgbClr val="579858"/>
    </a:accent1>
    <a:accent2>
      <a:srgbClr val="ED583E"/>
    </a:accent2>
    <a:accent3>
      <a:srgbClr val="D3BA59"/>
    </a:accent3>
    <a:accent4>
      <a:srgbClr val="4C94AC"/>
    </a:accent4>
    <a:accent5>
      <a:srgbClr val="A09E84"/>
    </a:accent5>
    <a:accent6>
      <a:srgbClr val="FC7D4A"/>
    </a:accent6>
    <a:hlink>
      <a:srgbClr val="04A2DA"/>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F3CD65D-61A5-43C9-A837-6EC73C7DA8A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31F006B4-A9E1-4F39-85C8-FB836F919348}">
  <ds:schemaRefs>
    <ds:schemaRef ds:uri="http://schemas.microsoft.com/sharepoint/v3/contenttype/forms"/>
  </ds:schemaRefs>
</ds:datastoreItem>
</file>

<file path=customXml/itemProps3.xml><?xml version="1.0" encoding="utf-8"?>
<ds:datastoreItem xmlns:ds="http://schemas.openxmlformats.org/officeDocument/2006/customXml" ds:itemID="{16377351-63A1-4C2E-8C9A-66CDD70F16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{9F3157CB-63AB-4796-B11F-A04651AAD09C}tf11437505_win32</Template>
  <TotalTime>397</TotalTime>
  <Words>2008</Words>
  <Application>Microsoft Office PowerPoint</Application>
  <PresentationFormat>Widescreen</PresentationFormat>
  <Paragraphs>135</Paragraphs>
  <Slides>27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Georgia Pro Cond Light</vt:lpstr>
      <vt:lpstr>Speak Pro</vt:lpstr>
      <vt:lpstr>RetrospectVTI</vt:lpstr>
      <vt:lpstr>Technology &amp; Social Media Weapons in Family Law</vt:lpstr>
      <vt:lpstr>PowerPoint Presentation</vt:lpstr>
      <vt:lpstr>Social Media in Family Law </vt:lpstr>
      <vt:lpstr>Discovery Considerations </vt:lpstr>
      <vt:lpstr>How can I get what I want? </vt:lpstr>
      <vt:lpstr>Words Matter Mailholt v. Home Depot No. CV 11-03892 (C.D. CA)</vt:lpstr>
      <vt:lpstr>Data Never Sleeps Source: Data Never Sleeps 8.0 ( https://www.domo.com/learn/data-never-sleeps-8)</vt:lpstr>
      <vt:lpstr> 1.  Select “Menu”  - On the bottom right of the mobile screen 2. Select “Settings &amp; Privacy”  3. Scroll down to “Download your Information”  4.Re-enter user id and password 5. Select “Request a Copy”   - The user can limit the data provided  - The user can limit the time period for which they provide information  Note: You can select “Access your Information” (instead of “Request a Copy”)   - This shows everything and everyone searched for, comments, likes, and posts.   </vt:lpstr>
      <vt:lpstr>What about “Secret Conversations” on Facebook Messenger? </vt:lpstr>
      <vt:lpstr>PowerPoint Presentation</vt:lpstr>
      <vt:lpstr>1. Select the profile picture in the upper lefthand portion of the screen 2. Select “Settings and Privacy” 3. Select “Download an Archive of your Data” 4. The individual will have to re-enter their username and password AND a security code will be sent to their phone 5. Select “Request Archive”  Note: The individual will not be able to limit what is given or the time period. Also, twitter does not allow for a “sneak peek” like Facebook and Instagram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Beware of Secret Applications </vt:lpstr>
      <vt:lpstr>PowerPoint Presentation</vt:lpstr>
      <vt:lpstr>Ethical Considerations 12 Rules for Ethically Dealing With Social Media (americanbar.org) </vt:lpstr>
      <vt:lpstr>Ethical Considerations Continued 12 Rules for Ethically Dealing With Social Media (americanbar.org)</vt:lpstr>
      <vt:lpstr>PowerPoint Presentation</vt:lpstr>
      <vt:lpstr>Online Tools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Technology &amp; Social Media Weapons in Family Law</dc:title>
  <dc:creator>Rebecca Hall Coleman</dc:creator>
  <cp:lastModifiedBy>Rebecca Hall Coleman</cp:lastModifiedBy>
  <cp:revision>38</cp:revision>
  <dcterms:created xsi:type="dcterms:W3CDTF">2022-05-05T14:48:03Z</dcterms:created>
  <dcterms:modified xsi:type="dcterms:W3CDTF">2022-05-05T21:25:54Z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