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handoutMasterIdLst>
    <p:handoutMasterId r:id="rId65"/>
  </p:handoutMasterIdLst>
  <p:sldIdLst>
    <p:sldId id="522" r:id="rId2"/>
    <p:sldId id="257" r:id="rId3"/>
    <p:sldId id="259" r:id="rId4"/>
    <p:sldId id="256" r:id="rId5"/>
    <p:sldId id="277" r:id="rId6"/>
    <p:sldId id="278" r:id="rId7"/>
    <p:sldId id="678" r:id="rId8"/>
    <p:sldId id="679" r:id="rId9"/>
    <p:sldId id="622" r:id="rId10"/>
    <p:sldId id="351" r:id="rId11"/>
    <p:sldId id="625" r:id="rId12"/>
    <p:sldId id="510" r:id="rId13"/>
    <p:sldId id="511" r:id="rId14"/>
    <p:sldId id="512" r:id="rId15"/>
    <p:sldId id="440" r:id="rId16"/>
    <p:sldId id="732" r:id="rId17"/>
    <p:sldId id="733" r:id="rId18"/>
    <p:sldId id="452" r:id="rId19"/>
    <p:sldId id="681" r:id="rId20"/>
    <p:sldId id="682" r:id="rId21"/>
    <p:sldId id="683" r:id="rId22"/>
    <p:sldId id="684" r:id="rId23"/>
    <p:sldId id="626" r:id="rId24"/>
    <p:sldId id="628" r:id="rId25"/>
    <p:sldId id="629" r:id="rId26"/>
    <p:sldId id="630" r:id="rId27"/>
    <p:sldId id="631" r:id="rId28"/>
    <p:sldId id="632" r:id="rId29"/>
    <p:sldId id="633" r:id="rId30"/>
    <p:sldId id="634" r:id="rId31"/>
    <p:sldId id="637" r:id="rId32"/>
    <p:sldId id="636" r:id="rId33"/>
    <p:sldId id="762" r:id="rId34"/>
    <p:sldId id="761" r:id="rId35"/>
    <p:sldId id="638" r:id="rId36"/>
    <p:sldId id="639" r:id="rId37"/>
    <p:sldId id="640" r:id="rId38"/>
    <p:sldId id="641" r:id="rId39"/>
    <p:sldId id="642" r:id="rId40"/>
    <p:sldId id="643" r:id="rId41"/>
    <p:sldId id="650" r:id="rId42"/>
    <p:sldId id="644" r:id="rId43"/>
    <p:sldId id="646" r:id="rId44"/>
    <p:sldId id="649" r:id="rId45"/>
    <p:sldId id="651" r:id="rId46"/>
    <p:sldId id="652" r:id="rId47"/>
    <p:sldId id="653" r:id="rId48"/>
    <p:sldId id="654" r:id="rId49"/>
    <p:sldId id="655" r:id="rId50"/>
    <p:sldId id="656" r:id="rId51"/>
    <p:sldId id="657" r:id="rId52"/>
    <p:sldId id="658" r:id="rId53"/>
    <p:sldId id="659" r:id="rId54"/>
    <p:sldId id="660" r:id="rId55"/>
    <p:sldId id="661" r:id="rId56"/>
    <p:sldId id="662" r:id="rId57"/>
    <p:sldId id="664" r:id="rId58"/>
    <p:sldId id="665" r:id="rId59"/>
    <p:sldId id="666" r:id="rId60"/>
    <p:sldId id="667" r:id="rId61"/>
    <p:sldId id="668" r:id="rId62"/>
    <p:sldId id="669" r:id="rId6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18" autoAdjust="0"/>
    <p:restoredTop sz="94660"/>
  </p:normalViewPr>
  <p:slideViewPr>
    <p:cSldViewPr>
      <p:cViewPr varScale="1">
        <p:scale>
          <a:sx n="108" d="100"/>
          <a:sy n="108" d="100"/>
        </p:scale>
        <p:origin x="166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a:defRPr sz="1200"/>
            </a:lvl1pPr>
          </a:lstStyle>
          <a:p>
            <a:fld id="{6296FDE9-2AC3-4B2A-8B9A-C7535985C0D1}" type="datetimeFigureOut">
              <a:rPr lang="en-US" smtClean="0"/>
              <a:t>11/17/2022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A66AF507-A95C-42DD-B5F7-8F7F19A1E724}" type="slidenum">
              <a:rPr lang="en-US" smtClean="0"/>
              <a:t>‹#›</a:t>
            </a:fld>
            <a:endParaRPr lang="en-US"/>
          </a:p>
        </p:txBody>
      </p:sp>
    </p:spTree>
    <p:extLst>
      <p:ext uri="{BB962C8B-B14F-4D97-AF65-F5344CB8AC3E}">
        <p14:creationId xmlns:p14="http://schemas.microsoft.com/office/powerpoint/2010/main" val="3136613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38CFA747-6A02-4266-B5ED-00E26DFE8845}" type="datetimeFigureOut">
              <a:rPr lang="en-US" smtClean="0"/>
              <a:t>11/17/2022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5FA9E07E-8A4A-4EB9-83CB-90CF90B35159}" type="slidenum">
              <a:rPr lang="en-US" smtClean="0"/>
              <a:t>‹#›</a:t>
            </a:fld>
            <a:endParaRPr lang="en-US"/>
          </a:p>
        </p:txBody>
      </p:sp>
    </p:spTree>
    <p:extLst>
      <p:ext uri="{BB962C8B-B14F-4D97-AF65-F5344CB8AC3E}">
        <p14:creationId xmlns:p14="http://schemas.microsoft.com/office/powerpoint/2010/main" val="732921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ABCFDC-2D09-4F88-B8CD-9B8626D865A1}" type="slidenum">
              <a:rPr lang="en-US" smtClean="0"/>
              <a:t>2</a:t>
            </a:fld>
            <a:endParaRPr lang="en-US"/>
          </a:p>
        </p:txBody>
      </p:sp>
    </p:spTree>
    <p:extLst>
      <p:ext uri="{BB962C8B-B14F-4D97-AF65-F5344CB8AC3E}">
        <p14:creationId xmlns:p14="http://schemas.microsoft.com/office/powerpoint/2010/main" val="4078547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9E07E-8A4A-4EB9-83CB-90CF90B35159}" type="slidenum">
              <a:rPr lang="en-US" smtClean="0"/>
              <a:t>48</a:t>
            </a:fld>
            <a:endParaRPr lang="en-US" dirty="0"/>
          </a:p>
        </p:txBody>
      </p:sp>
    </p:spTree>
    <p:extLst>
      <p:ext uri="{BB962C8B-B14F-4D97-AF65-F5344CB8AC3E}">
        <p14:creationId xmlns:p14="http://schemas.microsoft.com/office/powerpoint/2010/main" val="2488514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9E07E-8A4A-4EB9-83CB-90CF90B35159}" type="slidenum">
              <a:rPr lang="en-US" smtClean="0"/>
              <a:t>49</a:t>
            </a:fld>
            <a:endParaRPr lang="en-US" dirty="0"/>
          </a:p>
        </p:txBody>
      </p:sp>
    </p:spTree>
    <p:extLst>
      <p:ext uri="{BB962C8B-B14F-4D97-AF65-F5344CB8AC3E}">
        <p14:creationId xmlns:p14="http://schemas.microsoft.com/office/powerpoint/2010/main" val="670830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9E07E-8A4A-4EB9-83CB-90CF90B35159}" type="slidenum">
              <a:rPr lang="en-US" smtClean="0"/>
              <a:t>50</a:t>
            </a:fld>
            <a:endParaRPr lang="en-US" dirty="0"/>
          </a:p>
        </p:txBody>
      </p:sp>
    </p:spTree>
    <p:extLst>
      <p:ext uri="{BB962C8B-B14F-4D97-AF65-F5344CB8AC3E}">
        <p14:creationId xmlns:p14="http://schemas.microsoft.com/office/powerpoint/2010/main" val="2387717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9E07E-8A4A-4EB9-83CB-90CF90B35159}" type="slidenum">
              <a:rPr lang="en-US" smtClean="0"/>
              <a:t>51</a:t>
            </a:fld>
            <a:endParaRPr lang="en-US" dirty="0"/>
          </a:p>
        </p:txBody>
      </p:sp>
    </p:spTree>
    <p:extLst>
      <p:ext uri="{BB962C8B-B14F-4D97-AF65-F5344CB8AC3E}">
        <p14:creationId xmlns:p14="http://schemas.microsoft.com/office/powerpoint/2010/main" val="2041438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9E07E-8A4A-4EB9-83CB-90CF90B35159}" type="slidenum">
              <a:rPr lang="en-US" smtClean="0"/>
              <a:t>52</a:t>
            </a:fld>
            <a:endParaRPr lang="en-US" dirty="0"/>
          </a:p>
        </p:txBody>
      </p:sp>
    </p:spTree>
    <p:extLst>
      <p:ext uri="{BB962C8B-B14F-4D97-AF65-F5344CB8AC3E}">
        <p14:creationId xmlns:p14="http://schemas.microsoft.com/office/powerpoint/2010/main" val="811928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9E07E-8A4A-4EB9-83CB-90CF90B35159}" type="slidenum">
              <a:rPr lang="en-US" smtClean="0"/>
              <a:t>53</a:t>
            </a:fld>
            <a:endParaRPr lang="en-US" dirty="0"/>
          </a:p>
        </p:txBody>
      </p:sp>
    </p:spTree>
    <p:extLst>
      <p:ext uri="{BB962C8B-B14F-4D97-AF65-F5344CB8AC3E}">
        <p14:creationId xmlns:p14="http://schemas.microsoft.com/office/powerpoint/2010/main" val="481939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9E07E-8A4A-4EB9-83CB-90CF90B35159}" type="slidenum">
              <a:rPr lang="en-US" smtClean="0"/>
              <a:t>54</a:t>
            </a:fld>
            <a:endParaRPr lang="en-US" dirty="0"/>
          </a:p>
        </p:txBody>
      </p:sp>
    </p:spTree>
    <p:extLst>
      <p:ext uri="{BB962C8B-B14F-4D97-AF65-F5344CB8AC3E}">
        <p14:creationId xmlns:p14="http://schemas.microsoft.com/office/powerpoint/2010/main" val="923180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9E07E-8A4A-4EB9-83CB-90CF90B35159}" type="slidenum">
              <a:rPr lang="en-US" smtClean="0"/>
              <a:t>55</a:t>
            </a:fld>
            <a:endParaRPr lang="en-US" dirty="0"/>
          </a:p>
        </p:txBody>
      </p:sp>
    </p:spTree>
    <p:extLst>
      <p:ext uri="{BB962C8B-B14F-4D97-AF65-F5344CB8AC3E}">
        <p14:creationId xmlns:p14="http://schemas.microsoft.com/office/powerpoint/2010/main" val="243488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9E07E-8A4A-4EB9-83CB-90CF90B35159}" type="slidenum">
              <a:rPr lang="en-US" smtClean="0"/>
              <a:t>56</a:t>
            </a:fld>
            <a:endParaRPr lang="en-US" dirty="0"/>
          </a:p>
        </p:txBody>
      </p:sp>
    </p:spTree>
    <p:extLst>
      <p:ext uri="{BB962C8B-B14F-4D97-AF65-F5344CB8AC3E}">
        <p14:creationId xmlns:p14="http://schemas.microsoft.com/office/powerpoint/2010/main" val="117349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 Gibson Vance, the 147th President of the Alabama State Bar. I am so excited to be here with all of you on my Drive for Five tour.  [Change Slide]</a:t>
            </a:r>
          </a:p>
          <a:p>
            <a:endParaRPr lang="en-US" dirty="0"/>
          </a:p>
        </p:txBody>
      </p:sp>
      <p:sp>
        <p:nvSpPr>
          <p:cNvPr id="4" name="Slide Number Placeholder 3"/>
          <p:cNvSpPr>
            <a:spLocks noGrp="1"/>
          </p:cNvSpPr>
          <p:nvPr>
            <p:ph type="sldNum" sz="quarter" idx="5"/>
          </p:nvPr>
        </p:nvSpPr>
        <p:spPr/>
        <p:txBody>
          <a:bodyPr/>
          <a:lstStyle/>
          <a:p>
            <a:fld id="{704669F2-6A16-4802-95BC-BDA655BED55B}" type="slidenum">
              <a:rPr lang="en-US" smtClean="0"/>
              <a:t>3</a:t>
            </a:fld>
            <a:endParaRPr lang="en-US"/>
          </a:p>
        </p:txBody>
      </p:sp>
    </p:spTree>
    <p:extLst>
      <p:ext uri="{BB962C8B-B14F-4D97-AF65-F5344CB8AC3E}">
        <p14:creationId xmlns:p14="http://schemas.microsoft.com/office/powerpoint/2010/main" val="733181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ABCFDC-2D09-4F88-B8CD-9B8626D865A1}" type="slidenum">
              <a:rPr lang="en-US" smtClean="0"/>
              <a:t>7</a:t>
            </a:fld>
            <a:endParaRPr lang="en-US"/>
          </a:p>
        </p:txBody>
      </p:sp>
    </p:spTree>
    <p:extLst>
      <p:ext uri="{BB962C8B-B14F-4D97-AF65-F5344CB8AC3E}">
        <p14:creationId xmlns:p14="http://schemas.microsoft.com/office/powerpoint/2010/main" val="1931769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ABCFDC-2D09-4F88-B8CD-9B8626D865A1}" type="slidenum">
              <a:rPr lang="en-US" smtClean="0"/>
              <a:t>12</a:t>
            </a:fld>
            <a:endParaRPr lang="en-US"/>
          </a:p>
        </p:txBody>
      </p:sp>
    </p:spTree>
    <p:extLst>
      <p:ext uri="{BB962C8B-B14F-4D97-AF65-F5344CB8AC3E}">
        <p14:creationId xmlns:p14="http://schemas.microsoft.com/office/powerpoint/2010/main" val="3493200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ABCFDC-2D09-4F88-B8CD-9B8626D865A1}" type="slidenum">
              <a:rPr lang="en-US" smtClean="0"/>
              <a:t>13</a:t>
            </a:fld>
            <a:endParaRPr lang="en-US"/>
          </a:p>
        </p:txBody>
      </p:sp>
    </p:spTree>
    <p:extLst>
      <p:ext uri="{BB962C8B-B14F-4D97-AF65-F5344CB8AC3E}">
        <p14:creationId xmlns:p14="http://schemas.microsoft.com/office/powerpoint/2010/main" val="2490077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ABCFDC-2D09-4F88-B8CD-9B8626D865A1}" type="slidenum">
              <a:rPr lang="en-US" smtClean="0"/>
              <a:t>14</a:t>
            </a:fld>
            <a:endParaRPr lang="en-US"/>
          </a:p>
        </p:txBody>
      </p:sp>
    </p:spTree>
    <p:extLst>
      <p:ext uri="{BB962C8B-B14F-4D97-AF65-F5344CB8AC3E}">
        <p14:creationId xmlns:p14="http://schemas.microsoft.com/office/powerpoint/2010/main" val="3623951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A9E07E-8A4A-4EB9-83CB-90CF90B35159}" type="slidenum">
              <a:rPr lang="en-US" smtClean="0"/>
              <a:t>32</a:t>
            </a:fld>
            <a:endParaRPr lang="en-US"/>
          </a:p>
        </p:txBody>
      </p:sp>
    </p:spTree>
    <p:extLst>
      <p:ext uri="{BB962C8B-B14F-4D97-AF65-F5344CB8AC3E}">
        <p14:creationId xmlns:p14="http://schemas.microsoft.com/office/powerpoint/2010/main" val="2842097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9E07E-8A4A-4EB9-83CB-90CF90B35159}" type="slidenum">
              <a:rPr lang="en-US" smtClean="0"/>
              <a:t>46</a:t>
            </a:fld>
            <a:endParaRPr lang="en-US" dirty="0"/>
          </a:p>
        </p:txBody>
      </p:sp>
    </p:spTree>
    <p:extLst>
      <p:ext uri="{BB962C8B-B14F-4D97-AF65-F5344CB8AC3E}">
        <p14:creationId xmlns:p14="http://schemas.microsoft.com/office/powerpoint/2010/main" val="1176947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9E07E-8A4A-4EB9-83CB-90CF90B35159}" type="slidenum">
              <a:rPr lang="en-US" smtClean="0"/>
              <a:t>47</a:t>
            </a:fld>
            <a:endParaRPr lang="en-US" dirty="0"/>
          </a:p>
        </p:txBody>
      </p:sp>
    </p:spTree>
    <p:extLst>
      <p:ext uri="{BB962C8B-B14F-4D97-AF65-F5344CB8AC3E}">
        <p14:creationId xmlns:p14="http://schemas.microsoft.com/office/powerpoint/2010/main" val="2416362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73232E-9D70-4864-A199-6FD94986A351}"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C0EE5-7CC9-4E0E-A916-ADFA62E0D155}" type="slidenum">
              <a:rPr lang="en-US" smtClean="0"/>
              <a:t>‹#›</a:t>
            </a:fld>
            <a:endParaRPr lang="en-US"/>
          </a:p>
        </p:txBody>
      </p:sp>
    </p:spTree>
    <p:extLst>
      <p:ext uri="{BB962C8B-B14F-4D97-AF65-F5344CB8AC3E}">
        <p14:creationId xmlns:p14="http://schemas.microsoft.com/office/powerpoint/2010/main" val="2841197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73232E-9D70-4864-A199-6FD94986A351}"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C0EE5-7CC9-4E0E-A916-ADFA62E0D155}" type="slidenum">
              <a:rPr lang="en-US" smtClean="0"/>
              <a:t>‹#›</a:t>
            </a:fld>
            <a:endParaRPr lang="en-US"/>
          </a:p>
        </p:txBody>
      </p:sp>
    </p:spTree>
    <p:extLst>
      <p:ext uri="{BB962C8B-B14F-4D97-AF65-F5344CB8AC3E}">
        <p14:creationId xmlns:p14="http://schemas.microsoft.com/office/powerpoint/2010/main" val="2024531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73232E-9D70-4864-A199-6FD94986A351}"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C0EE5-7CC9-4E0E-A916-ADFA62E0D155}" type="slidenum">
              <a:rPr lang="en-US" smtClean="0"/>
              <a:t>‹#›</a:t>
            </a:fld>
            <a:endParaRPr lang="en-US"/>
          </a:p>
        </p:txBody>
      </p:sp>
    </p:spTree>
    <p:extLst>
      <p:ext uri="{BB962C8B-B14F-4D97-AF65-F5344CB8AC3E}">
        <p14:creationId xmlns:p14="http://schemas.microsoft.com/office/powerpoint/2010/main" val="1564650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73232E-9D70-4864-A199-6FD94986A351}"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C0EE5-7CC9-4E0E-A916-ADFA62E0D155}" type="slidenum">
              <a:rPr lang="en-US" smtClean="0"/>
              <a:t>‹#›</a:t>
            </a:fld>
            <a:endParaRPr lang="en-US"/>
          </a:p>
        </p:txBody>
      </p:sp>
    </p:spTree>
    <p:extLst>
      <p:ext uri="{BB962C8B-B14F-4D97-AF65-F5344CB8AC3E}">
        <p14:creationId xmlns:p14="http://schemas.microsoft.com/office/powerpoint/2010/main" val="2845246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73232E-9D70-4864-A199-6FD94986A351}"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C0EE5-7CC9-4E0E-A916-ADFA62E0D155}" type="slidenum">
              <a:rPr lang="en-US" smtClean="0"/>
              <a:t>‹#›</a:t>
            </a:fld>
            <a:endParaRPr lang="en-US"/>
          </a:p>
        </p:txBody>
      </p:sp>
    </p:spTree>
    <p:extLst>
      <p:ext uri="{BB962C8B-B14F-4D97-AF65-F5344CB8AC3E}">
        <p14:creationId xmlns:p14="http://schemas.microsoft.com/office/powerpoint/2010/main" val="3703709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73232E-9D70-4864-A199-6FD94986A351}"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5C0EE5-7CC9-4E0E-A916-ADFA62E0D155}" type="slidenum">
              <a:rPr lang="en-US" smtClean="0"/>
              <a:t>‹#›</a:t>
            </a:fld>
            <a:endParaRPr lang="en-US"/>
          </a:p>
        </p:txBody>
      </p:sp>
    </p:spTree>
    <p:extLst>
      <p:ext uri="{BB962C8B-B14F-4D97-AF65-F5344CB8AC3E}">
        <p14:creationId xmlns:p14="http://schemas.microsoft.com/office/powerpoint/2010/main" val="27088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73232E-9D70-4864-A199-6FD94986A351}" type="datetimeFigureOut">
              <a:rPr lang="en-US" smtClean="0"/>
              <a:t>11/17/2022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5C0EE5-7CC9-4E0E-A916-ADFA62E0D155}" type="slidenum">
              <a:rPr lang="en-US" smtClean="0"/>
              <a:t>‹#›</a:t>
            </a:fld>
            <a:endParaRPr lang="en-US"/>
          </a:p>
        </p:txBody>
      </p:sp>
    </p:spTree>
    <p:extLst>
      <p:ext uri="{BB962C8B-B14F-4D97-AF65-F5344CB8AC3E}">
        <p14:creationId xmlns:p14="http://schemas.microsoft.com/office/powerpoint/2010/main" val="4163067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73232E-9D70-4864-A199-6FD94986A351}" type="datetimeFigureOut">
              <a:rPr lang="en-US" smtClean="0"/>
              <a:t>11/17/2022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5C0EE5-7CC9-4E0E-A916-ADFA62E0D155}" type="slidenum">
              <a:rPr lang="en-US" smtClean="0"/>
              <a:t>‹#›</a:t>
            </a:fld>
            <a:endParaRPr lang="en-US"/>
          </a:p>
        </p:txBody>
      </p:sp>
    </p:spTree>
    <p:extLst>
      <p:ext uri="{BB962C8B-B14F-4D97-AF65-F5344CB8AC3E}">
        <p14:creationId xmlns:p14="http://schemas.microsoft.com/office/powerpoint/2010/main" val="3658082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73232E-9D70-4864-A199-6FD94986A351}" type="datetimeFigureOut">
              <a:rPr lang="en-US" smtClean="0"/>
              <a:t>11/17/2022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5C0EE5-7CC9-4E0E-A916-ADFA62E0D155}" type="slidenum">
              <a:rPr lang="en-US" smtClean="0"/>
              <a:t>‹#›</a:t>
            </a:fld>
            <a:endParaRPr lang="en-US"/>
          </a:p>
        </p:txBody>
      </p:sp>
    </p:spTree>
    <p:extLst>
      <p:ext uri="{BB962C8B-B14F-4D97-AF65-F5344CB8AC3E}">
        <p14:creationId xmlns:p14="http://schemas.microsoft.com/office/powerpoint/2010/main" val="3497754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73232E-9D70-4864-A199-6FD94986A351}"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5C0EE5-7CC9-4E0E-A916-ADFA62E0D155}" type="slidenum">
              <a:rPr lang="en-US" smtClean="0"/>
              <a:t>‹#›</a:t>
            </a:fld>
            <a:endParaRPr lang="en-US"/>
          </a:p>
        </p:txBody>
      </p:sp>
    </p:spTree>
    <p:extLst>
      <p:ext uri="{BB962C8B-B14F-4D97-AF65-F5344CB8AC3E}">
        <p14:creationId xmlns:p14="http://schemas.microsoft.com/office/powerpoint/2010/main" val="3886552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73232E-9D70-4864-A199-6FD94986A351}"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5C0EE5-7CC9-4E0E-A916-ADFA62E0D155}" type="slidenum">
              <a:rPr lang="en-US" smtClean="0"/>
              <a:t>‹#›</a:t>
            </a:fld>
            <a:endParaRPr lang="en-US"/>
          </a:p>
        </p:txBody>
      </p:sp>
    </p:spTree>
    <p:extLst>
      <p:ext uri="{BB962C8B-B14F-4D97-AF65-F5344CB8AC3E}">
        <p14:creationId xmlns:p14="http://schemas.microsoft.com/office/powerpoint/2010/main" val="1260666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73232E-9D70-4864-A199-6FD94986A351}" type="datetimeFigureOut">
              <a:rPr lang="en-US" smtClean="0"/>
              <a:t>11/17/2022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5C0EE5-7CC9-4E0E-A916-ADFA62E0D155}" type="slidenum">
              <a:rPr lang="en-US" smtClean="0"/>
              <a:t>‹#›</a:t>
            </a:fld>
            <a:endParaRPr lang="en-US"/>
          </a:p>
        </p:txBody>
      </p:sp>
    </p:spTree>
    <p:extLst>
      <p:ext uri="{BB962C8B-B14F-4D97-AF65-F5344CB8AC3E}">
        <p14:creationId xmlns:p14="http://schemas.microsoft.com/office/powerpoint/2010/main" val="4122714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jeremy.rakes@alabar.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alabar.org/alap/"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rcRect/>
          <a:stretch>
            <a:fillRect l="-16000" r="-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0"/>
            <a:ext cx="5029200" cy="914399"/>
          </a:xfrm>
          <a:noFill/>
          <a:ln>
            <a:noFill/>
          </a:ln>
        </p:spPr>
        <p:style>
          <a:lnRef idx="1">
            <a:schemeClr val="dk1"/>
          </a:lnRef>
          <a:fillRef idx="2">
            <a:schemeClr val="dk1"/>
          </a:fillRef>
          <a:effectRef idx="1">
            <a:schemeClr val="dk1"/>
          </a:effectRef>
          <a:fontRef idx="minor">
            <a:schemeClr val="dk1"/>
          </a:fontRef>
        </p:style>
        <p:txBody>
          <a:bodyPr/>
          <a:lstStyle/>
          <a:p>
            <a:r>
              <a:rPr lang="en-US" b="1" dirty="0">
                <a:solidFill>
                  <a:schemeClr val="bg1"/>
                </a:solidFill>
                <a:latin typeface="Times New Roman" panose="02020603050405020304" pitchFamily="18" charset="0"/>
                <a:cs typeface="Times New Roman" panose="02020603050405020304" pitchFamily="18" charset="0"/>
              </a:rPr>
              <a:t>Alabama State Bar</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617350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2019 Disciplinary Stats</a:t>
            </a:r>
          </a:p>
        </p:txBody>
      </p:sp>
      <p:sp>
        <p:nvSpPr>
          <p:cNvPr id="3" name="Content Placeholder 2"/>
          <p:cNvSpPr>
            <a:spLocks noGrp="1"/>
          </p:cNvSpPr>
          <p:nvPr>
            <p:ph idx="1"/>
          </p:nvPr>
        </p:nvSpPr>
        <p:spPr/>
        <p:txBody>
          <a:bodyPr>
            <a:normAutofit fontScale="70000" lnSpcReduction="20000"/>
          </a:bodyPr>
          <a:lstStyle/>
          <a:p>
            <a:r>
              <a:rPr lang="en-US" dirty="0"/>
              <a:t>Complaints Received				1374</a:t>
            </a:r>
          </a:p>
          <a:p>
            <a:r>
              <a:rPr lang="en-US" dirty="0"/>
              <a:t>Complaints Screened Out			974</a:t>
            </a:r>
          </a:p>
          <a:p>
            <a:r>
              <a:rPr lang="en-US" dirty="0"/>
              <a:t>Formal Investigations Opened		298</a:t>
            </a:r>
          </a:p>
          <a:p>
            <a:endParaRPr lang="en-US" dirty="0"/>
          </a:p>
          <a:p>
            <a:r>
              <a:rPr lang="en-US" dirty="0"/>
              <a:t>Private Reprimands				17</a:t>
            </a:r>
          </a:p>
          <a:p>
            <a:r>
              <a:rPr lang="en-US" dirty="0"/>
              <a:t>Public Reprimands				12</a:t>
            </a:r>
          </a:p>
          <a:p>
            <a:r>
              <a:rPr lang="en-US" dirty="0"/>
              <a:t>Suspensions					31</a:t>
            </a:r>
          </a:p>
          <a:p>
            <a:r>
              <a:rPr lang="en-US" dirty="0"/>
              <a:t>Disbarments					14</a:t>
            </a:r>
          </a:p>
          <a:p>
            <a:r>
              <a:rPr lang="en-US" dirty="0"/>
              <a:t>Surrender of License				1</a:t>
            </a:r>
          </a:p>
          <a:p>
            <a:endParaRPr lang="en-US" dirty="0"/>
          </a:p>
          <a:p>
            <a:r>
              <a:rPr lang="en-US" dirty="0"/>
              <a:t>Formal Opinions Issued			0</a:t>
            </a:r>
          </a:p>
          <a:p>
            <a:r>
              <a:rPr lang="en-US" dirty="0"/>
              <a:t>Informal Opinions Issued			3260</a:t>
            </a:r>
          </a:p>
        </p:txBody>
      </p:sp>
    </p:spTree>
    <p:extLst>
      <p:ext uri="{BB962C8B-B14F-4D97-AF65-F5344CB8AC3E}">
        <p14:creationId xmlns:p14="http://schemas.microsoft.com/office/powerpoint/2010/main" val="1432850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n-US" sz="3600" dirty="0"/>
              <a:t>Don’t Rely on Your Friends for Ethics Advice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371600"/>
            <a:ext cx="5562600" cy="4267200"/>
          </a:xfrm>
        </p:spPr>
      </p:pic>
    </p:spTree>
    <p:extLst>
      <p:ext uri="{BB962C8B-B14F-4D97-AF65-F5344CB8AC3E}">
        <p14:creationId xmlns:p14="http://schemas.microsoft.com/office/powerpoint/2010/main" val="2325130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Ethics Opinions</a:t>
            </a:r>
          </a:p>
        </p:txBody>
      </p:sp>
      <p:sp>
        <p:nvSpPr>
          <p:cNvPr id="3" name="Content Placeholder 2"/>
          <p:cNvSpPr>
            <a:spLocks noGrp="1"/>
          </p:cNvSpPr>
          <p:nvPr>
            <p:ph idx="1"/>
          </p:nvPr>
        </p:nvSpPr>
        <p:spPr/>
        <p:txBody>
          <a:bodyPr>
            <a:normAutofit fontScale="77500" lnSpcReduction="20000"/>
          </a:bodyPr>
          <a:lstStyle/>
          <a:p>
            <a:pPr marL="0" indent="0" algn="ctr">
              <a:buNone/>
            </a:pPr>
            <a:r>
              <a:rPr lang="en-US" dirty="0"/>
              <a:t>Alabama Rules of Disciplinary Procedure</a:t>
            </a:r>
          </a:p>
          <a:p>
            <a:pPr marL="0" indent="0" algn="ctr">
              <a:buNone/>
            </a:pPr>
            <a:r>
              <a:rPr lang="en-US" dirty="0"/>
              <a:t>Rule 18.</a:t>
            </a:r>
          </a:p>
          <a:p>
            <a:pPr marL="0" indent="0" algn="ctr">
              <a:buNone/>
            </a:pPr>
            <a:endParaRPr lang="en-US" dirty="0"/>
          </a:p>
          <a:p>
            <a:pPr marL="0" indent="0" algn="ctr">
              <a:buNone/>
            </a:pPr>
            <a:r>
              <a:rPr lang="en-US" dirty="0"/>
              <a:t>Conduct not subject to disciplinary action.</a:t>
            </a:r>
          </a:p>
          <a:p>
            <a:pPr marL="0" indent="0">
              <a:buNone/>
            </a:pPr>
            <a:endParaRPr lang="en-US" dirty="0"/>
          </a:p>
          <a:p>
            <a:pPr marL="0" indent="0">
              <a:buNone/>
            </a:pPr>
            <a:r>
              <a:rPr lang="en-US" dirty="0"/>
              <a:t> 	If, </a:t>
            </a:r>
            <a:r>
              <a:rPr lang="en-US" u="sng" dirty="0"/>
              <a:t>before</a:t>
            </a:r>
            <a:r>
              <a:rPr lang="en-US" dirty="0"/>
              <a:t> engaging in a particular course of conduct, a lawyer makes a </a:t>
            </a:r>
            <a:r>
              <a:rPr lang="en-US" u="sng" dirty="0"/>
              <a:t>full and fair disclosure</a:t>
            </a:r>
            <a:r>
              <a:rPr lang="en-US" dirty="0"/>
              <a:t>, to the Office of General Counsel, said inquiry shall be considered </a:t>
            </a:r>
            <a:r>
              <a:rPr lang="en-US" u="sng" dirty="0"/>
              <a:t>confidential</a:t>
            </a:r>
            <a:r>
              <a:rPr lang="en-US" dirty="0"/>
              <a:t>. Additionally, if said lawyer receives a formal or informal opinion from the Office of General Counsel that the </a:t>
            </a:r>
            <a:r>
              <a:rPr lang="en-US" u="sng" dirty="0"/>
              <a:t>proposed conduct is permissible</a:t>
            </a:r>
            <a:r>
              <a:rPr lang="en-US" dirty="0"/>
              <a:t>, such conduct </a:t>
            </a:r>
            <a:r>
              <a:rPr lang="en-US" u="sng" dirty="0"/>
              <a:t>shall not be subject to disciplinary action</a:t>
            </a:r>
            <a:r>
              <a:rPr lang="en-US" dirty="0"/>
              <a:t>.  </a:t>
            </a:r>
          </a:p>
          <a:p>
            <a:endParaRPr lang="en-US" dirty="0"/>
          </a:p>
        </p:txBody>
      </p:sp>
    </p:spTree>
    <p:extLst>
      <p:ext uri="{BB962C8B-B14F-4D97-AF65-F5344CB8AC3E}">
        <p14:creationId xmlns:p14="http://schemas.microsoft.com/office/powerpoint/2010/main" val="2656972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Informal Opinions</a:t>
            </a:r>
          </a:p>
        </p:txBody>
      </p:sp>
      <p:sp>
        <p:nvSpPr>
          <p:cNvPr id="3" name="Content Placeholder 2"/>
          <p:cNvSpPr>
            <a:spLocks noGrp="1"/>
          </p:cNvSpPr>
          <p:nvPr>
            <p:ph idx="1"/>
          </p:nvPr>
        </p:nvSpPr>
        <p:spPr/>
        <p:txBody>
          <a:bodyPr/>
          <a:lstStyle/>
          <a:p>
            <a:pPr marL="0" indent="0">
              <a:buNone/>
            </a:pPr>
            <a:r>
              <a:rPr lang="en-US" dirty="0"/>
              <a:t>	</a:t>
            </a:r>
            <a:r>
              <a:rPr lang="en-US" u="sng" dirty="0"/>
              <a:t>What Our Office Can Do</a:t>
            </a:r>
            <a:r>
              <a:rPr lang="en-US" dirty="0"/>
              <a:t>:</a:t>
            </a:r>
          </a:p>
          <a:p>
            <a:pPr marL="0" indent="0">
              <a:buNone/>
            </a:pPr>
            <a:endParaRPr lang="en-US" dirty="0"/>
          </a:p>
          <a:p>
            <a:pPr marL="0" indent="0">
              <a:buNone/>
            </a:pPr>
            <a:r>
              <a:rPr lang="en-US" dirty="0"/>
              <a:t>Give you a confidential opinion regarding the ethical propriety of your own prospective conduct based upon a verifiable set of facts.</a:t>
            </a:r>
          </a:p>
        </p:txBody>
      </p:sp>
    </p:spTree>
    <p:extLst>
      <p:ext uri="{BB962C8B-B14F-4D97-AF65-F5344CB8AC3E}">
        <p14:creationId xmlns:p14="http://schemas.microsoft.com/office/powerpoint/2010/main" val="3564375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Informal Opinions</a:t>
            </a:r>
          </a:p>
        </p:txBody>
      </p:sp>
      <p:sp>
        <p:nvSpPr>
          <p:cNvPr id="3" name="Content Placeholder 2"/>
          <p:cNvSpPr>
            <a:spLocks noGrp="1"/>
          </p:cNvSpPr>
          <p:nvPr>
            <p:ph idx="1"/>
          </p:nvPr>
        </p:nvSpPr>
        <p:spPr/>
        <p:txBody>
          <a:bodyPr/>
          <a:lstStyle/>
          <a:p>
            <a:pPr marL="0" indent="0">
              <a:buNone/>
            </a:pPr>
            <a:r>
              <a:rPr lang="en-US" dirty="0"/>
              <a:t>	</a:t>
            </a:r>
            <a:r>
              <a:rPr lang="en-US" u="sng" dirty="0"/>
              <a:t>What Our Office Cannot Do</a:t>
            </a:r>
            <a:r>
              <a:rPr lang="en-US" dirty="0"/>
              <a:t>:</a:t>
            </a:r>
          </a:p>
          <a:p>
            <a:pPr marL="0" indent="0">
              <a:buNone/>
            </a:pPr>
            <a:endParaRPr lang="en-US" dirty="0"/>
          </a:p>
          <a:p>
            <a:pPr marL="0" indent="0">
              <a:buNone/>
            </a:pPr>
            <a:r>
              <a:rPr lang="en-US" dirty="0"/>
              <a:t>- 	Provide legal advice or conclusions</a:t>
            </a:r>
          </a:p>
          <a:p>
            <a:pPr marL="0" indent="0">
              <a:buNone/>
            </a:pPr>
            <a:r>
              <a:rPr lang="en-US" dirty="0"/>
              <a:t>- 	Comment or opine on your past conduct</a:t>
            </a:r>
          </a:p>
          <a:p>
            <a:pPr marL="0" indent="0">
              <a:buNone/>
            </a:pPr>
            <a:r>
              <a:rPr lang="en-US" dirty="0"/>
              <a:t>- 	Comment or opine on the conduct of 	another lawyer</a:t>
            </a:r>
          </a:p>
          <a:p>
            <a:pPr marL="0" indent="0">
              <a:buNone/>
            </a:pPr>
            <a:r>
              <a:rPr lang="en-US" dirty="0"/>
              <a:t>- 	Answer hypothetical questions</a:t>
            </a:r>
          </a:p>
        </p:txBody>
      </p:sp>
    </p:spTree>
    <p:extLst>
      <p:ext uri="{BB962C8B-B14F-4D97-AF65-F5344CB8AC3E}">
        <p14:creationId xmlns:p14="http://schemas.microsoft.com/office/powerpoint/2010/main" val="1621047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C:\Users\rshaul\Desktop\Law 2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43100"/>
            <a:ext cx="7620000" cy="384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514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38200" y="2895600"/>
            <a:ext cx="7772400" cy="1470025"/>
          </a:xfrm>
        </p:spPr>
        <p:txBody>
          <a:bodyPr>
            <a:normAutofit fontScale="90000"/>
          </a:bodyPr>
          <a:lstStyle/>
          <a:p>
            <a:r>
              <a:rPr lang="en-US" dirty="0"/>
              <a:t>Can an Alabama Lawyer be sanctioned for private conduct?</a:t>
            </a:r>
            <a:br>
              <a:rPr lang="en-US" dirty="0"/>
            </a:br>
            <a:br>
              <a:rPr lang="en-US" dirty="0"/>
            </a:br>
            <a:r>
              <a:rPr lang="en-US" dirty="0"/>
              <a:t>Answer:		YES</a:t>
            </a:r>
          </a:p>
        </p:txBody>
      </p:sp>
      <p:sp>
        <p:nvSpPr>
          <p:cNvPr id="5" name="Subtitle 4"/>
          <p:cNvSpPr>
            <a:spLocks noGrp="1"/>
          </p:cNvSpPr>
          <p:nvPr>
            <p:ph type="subTitle" idx="1"/>
          </p:nvPr>
        </p:nvSpPr>
        <p:spPr>
          <a:xfrm>
            <a:off x="1219200" y="304800"/>
            <a:ext cx="6400800" cy="1752600"/>
          </a:xfrm>
        </p:spPr>
        <p:txBody>
          <a:bodyPr/>
          <a:lstStyle/>
          <a:p>
            <a:endParaRPr lang="en-US" dirty="0"/>
          </a:p>
        </p:txBody>
      </p:sp>
    </p:spTree>
    <p:extLst>
      <p:ext uri="{BB962C8B-B14F-4D97-AF65-F5344CB8AC3E}">
        <p14:creationId xmlns:p14="http://schemas.microsoft.com/office/powerpoint/2010/main" val="2620055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 8.4, </a:t>
            </a:r>
            <a:r>
              <a:rPr lang="en-US" i="1" dirty="0"/>
              <a:t>Ala. R. Prof. C.</a:t>
            </a:r>
            <a:br>
              <a:rPr lang="en-US" dirty="0"/>
            </a:br>
            <a:r>
              <a:rPr lang="en-US" dirty="0"/>
              <a:t>Misconduct</a:t>
            </a:r>
          </a:p>
        </p:txBody>
      </p:sp>
      <p:sp>
        <p:nvSpPr>
          <p:cNvPr id="3" name="Content Placeholder 2"/>
          <p:cNvSpPr>
            <a:spLocks noGrp="1"/>
          </p:cNvSpPr>
          <p:nvPr>
            <p:ph idx="1"/>
          </p:nvPr>
        </p:nvSpPr>
        <p:spPr/>
        <p:txBody>
          <a:bodyPr/>
          <a:lstStyle/>
          <a:p>
            <a:pPr marL="0" indent="0">
              <a:buNone/>
            </a:pPr>
            <a:r>
              <a:rPr lang="en-US" dirty="0"/>
              <a:t>It is professional misconduct for a lawyer to:</a:t>
            </a:r>
          </a:p>
          <a:p>
            <a:pPr marL="0" indent="0">
              <a:buNone/>
            </a:pPr>
            <a:r>
              <a:rPr lang="en-US" dirty="0"/>
              <a:t>…</a:t>
            </a:r>
          </a:p>
          <a:p>
            <a:pPr marL="0" indent="0">
              <a:buNone/>
            </a:pPr>
            <a:r>
              <a:rPr lang="en-US" dirty="0"/>
              <a:t>(d) Engage in conduct that is prejudicial to the administration of justice</a:t>
            </a:r>
          </a:p>
          <a:p>
            <a:pPr marL="0" indent="0">
              <a:buNone/>
            </a:pPr>
            <a:r>
              <a:rPr lang="en-US" dirty="0"/>
              <a:t>…</a:t>
            </a:r>
          </a:p>
          <a:p>
            <a:pPr marL="0" indent="0">
              <a:buNone/>
            </a:pPr>
            <a:r>
              <a:rPr lang="en-US" dirty="0"/>
              <a:t>(g) engage in any other conduct that adversely reflects on his fitness to practice law.</a:t>
            </a:r>
          </a:p>
        </p:txBody>
      </p:sp>
    </p:spTree>
    <p:extLst>
      <p:ext uri="{BB962C8B-B14F-4D97-AF65-F5344CB8AC3E}">
        <p14:creationId xmlns:p14="http://schemas.microsoft.com/office/powerpoint/2010/main" val="3982319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Common Violations of</a:t>
            </a:r>
            <a:br>
              <a:rPr lang="en-US" dirty="0"/>
            </a:br>
            <a:r>
              <a:rPr lang="en-US" dirty="0"/>
              <a:t>Alabama Rule 8.4(g)</a:t>
            </a:r>
          </a:p>
        </p:txBody>
      </p:sp>
      <p:sp>
        <p:nvSpPr>
          <p:cNvPr id="3" name="Content Placeholder 2"/>
          <p:cNvSpPr>
            <a:spLocks noGrp="1"/>
          </p:cNvSpPr>
          <p:nvPr>
            <p:ph idx="1"/>
          </p:nvPr>
        </p:nvSpPr>
        <p:spPr/>
        <p:txBody>
          <a:bodyPr/>
          <a:lstStyle/>
          <a:p>
            <a:pPr marL="514350" indent="-514350">
              <a:buAutoNum type="arabicPeriod"/>
            </a:pPr>
            <a:r>
              <a:rPr lang="en-US" dirty="0"/>
              <a:t>Attorneys getting arrested.</a:t>
            </a:r>
          </a:p>
          <a:p>
            <a:pPr marL="514350" indent="-514350">
              <a:buAutoNum type="arabicPeriod"/>
            </a:pPr>
            <a:endParaRPr lang="en-US" dirty="0"/>
          </a:p>
          <a:p>
            <a:pPr marL="514350" indent="-514350">
              <a:buAutoNum type="arabicPeriod"/>
            </a:pPr>
            <a:r>
              <a:rPr lang="en-US" dirty="0"/>
              <a:t>Social Media Outbursts.</a:t>
            </a:r>
          </a:p>
          <a:p>
            <a:pPr marL="514350" indent="-514350">
              <a:buAutoNum type="arabicPeriod"/>
            </a:pPr>
            <a:endParaRPr lang="en-US" dirty="0"/>
          </a:p>
          <a:p>
            <a:pPr marL="514350" indent="-514350">
              <a:buAutoNum type="arabicPeriod"/>
            </a:pPr>
            <a:r>
              <a:rPr lang="en-US" dirty="0"/>
              <a:t>Outrageous conduct not subject to a criminal penalty.</a:t>
            </a:r>
          </a:p>
        </p:txBody>
      </p:sp>
    </p:spTree>
    <p:extLst>
      <p:ext uri="{BB962C8B-B14F-4D97-AF65-F5344CB8AC3E}">
        <p14:creationId xmlns:p14="http://schemas.microsoft.com/office/powerpoint/2010/main" val="1157280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t>The Lawyer and his Washing Machine</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990600"/>
            <a:ext cx="7372389" cy="6477000"/>
          </a:xfrm>
        </p:spPr>
      </p:pic>
    </p:spTree>
    <p:extLst>
      <p:ext uri="{BB962C8B-B14F-4D97-AF65-F5344CB8AC3E}">
        <p14:creationId xmlns:p14="http://schemas.microsoft.com/office/powerpoint/2010/main" val="3803679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2667000"/>
          </a:xfrm>
        </p:spPr>
        <p:txBody>
          <a:bodyPr>
            <a:normAutofit/>
          </a:bodyPr>
          <a:lstStyle/>
          <a:p>
            <a:endParaRPr lang="en-US" dirty="0"/>
          </a:p>
        </p:txBody>
      </p:sp>
      <p:sp>
        <p:nvSpPr>
          <p:cNvPr id="3" name="Subtitle 2"/>
          <p:cNvSpPr>
            <a:spLocks noGrp="1"/>
          </p:cNvSpPr>
          <p:nvPr>
            <p:ph type="subTitle" idx="1"/>
          </p:nvPr>
        </p:nvSpPr>
        <p:spPr>
          <a:xfrm>
            <a:off x="1371600" y="3048000"/>
            <a:ext cx="6400800" cy="3048000"/>
          </a:xfrm>
        </p:spPr>
        <p:txBody>
          <a:bodyPr>
            <a:normAutofit/>
          </a:bodyPr>
          <a:lstStyle/>
          <a:p>
            <a:pPr>
              <a:spcBef>
                <a:spcPts val="0"/>
              </a:spcBef>
            </a:pPr>
            <a:r>
              <a:rPr lang="en-US" b="1" dirty="0"/>
              <a:t>HOW TO AVOID A LETTER FROM THE OFFICE OF GENERAL COUNSEL?</a:t>
            </a:r>
          </a:p>
          <a:p>
            <a:pPr>
              <a:spcBef>
                <a:spcPts val="0"/>
              </a:spcBef>
            </a:pPr>
            <a:endParaRPr lang="en-US" dirty="0"/>
          </a:p>
          <a:p>
            <a:pPr>
              <a:spcBef>
                <a:spcPts val="0"/>
              </a:spcBef>
            </a:pPr>
            <a:r>
              <a:rPr lang="en-US" sz="1800" dirty="0"/>
              <a:t>Jeremy McIntire </a:t>
            </a:r>
          </a:p>
          <a:p>
            <a:pPr>
              <a:spcBef>
                <a:spcPts val="0"/>
              </a:spcBef>
            </a:pPr>
            <a:r>
              <a:rPr lang="en-US" sz="1800" dirty="0"/>
              <a:t>Assistant General Counsel</a:t>
            </a:r>
          </a:p>
          <a:p>
            <a:pPr>
              <a:spcBef>
                <a:spcPts val="0"/>
              </a:spcBef>
            </a:pPr>
            <a:r>
              <a:rPr lang="en-US" sz="1800" dirty="0"/>
              <a:t>December 2, 2022</a:t>
            </a:r>
          </a:p>
          <a:p>
            <a:pPr>
              <a:spcBef>
                <a:spcPts val="0"/>
              </a:spcBef>
            </a:pP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81000"/>
            <a:ext cx="6248400" cy="2209800"/>
          </a:xfrm>
          <a:prstGeom prst="rect">
            <a:avLst/>
          </a:prstGeom>
        </p:spPr>
      </p:pic>
    </p:spTree>
    <p:extLst>
      <p:ext uri="{BB962C8B-B14F-4D97-AF65-F5344CB8AC3E}">
        <p14:creationId xmlns:p14="http://schemas.microsoft.com/office/powerpoint/2010/main" val="3010982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en-US" dirty="0"/>
              <a:t>Lawyer buys washing machine</a:t>
            </a:r>
          </a:p>
          <a:p>
            <a:endParaRPr lang="en-US" dirty="0"/>
          </a:p>
          <a:p>
            <a:r>
              <a:rPr lang="en-US" dirty="0"/>
              <a:t>Company issues recall on washing machine</a:t>
            </a:r>
          </a:p>
          <a:p>
            <a:endParaRPr lang="en-US" dirty="0"/>
          </a:p>
          <a:p>
            <a:r>
              <a:rPr lang="en-US" dirty="0"/>
              <a:t>Lawyer has two options:</a:t>
            </a:r>
          </a:p>
          <a:p>
            <a:pPr lvl="1"/>
            <a:r>
              <a:rPr lang="en-US" dirty="0"/>
              <a:t>Rebate or Repair</a:t>
            </a:r>
          </a:p>
          <a:p>
            <a:r>
              <a:rPr lang="en-US" dirty="0"/>
              <a:t>Repairman fails to appear at scheduled date</a:t>
            </a:r>
          </a:p>
          <a:p>
            <a:pPr marL="0" indent="0">
              <a:buNone/>
            </a:pPr>
            <a:endParaRPr lang="en-US" dirty="0"/>
          </a:p>
          <a:p>
            <a:r>
              <a:rPr lang="en-US" dirty="0"/>
              <a:t>Lawyer calls company to complain</a:t>
            </a:r>
          </a:p>
        </p:txBody>
      </p:sp>
    </p:spTree>
    <p:extLst>
      <p:ext uri="{BB962C8B-B14F-4D97-AF65-F5344CB8AC3E}">
        <p14:creationId xmlns:p14="http://schemas.microsoft.com/office/powerpoint/2010/main" val="158614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en-US" dirty="0"/>
              <a:t>Lawyer introduces himself as a lawyer in Alabama and tells Customer Service his is going to sue the company in small claims court.</a:t>
            </a:r>
          </a:p>
          <a:p>
            <a:pPr marL="0" indent="0">
              <a:buNone/>
            </a:pPr>
            <a:endParaRPr lang="en-US" dirty="0"/>
          </a:p>
          <a:p>
            <a:r>
              <a:rPr lang="en-US" dirty="0"/>
              <a:t>Lawyer is put on hold for thirty minutes</a:t>
            </a:r>
          </a:p>
          <a:p>
            <a:endParaRPr lang="en-US" dirty="0"/>
          </a:p>
          <a:p>
            <a:r>
              <a:rPr lang="en-US" dirty="0"/>
              <a:t>Company tells lawyer the actual repair date is the next day</a:t>
            </a:r>
          </a:p>
          <a:p>
            <a:endParaRPr lang="en-US" dirty="0"/>
          </a:p>
        </p:txBody>
      </p:sp>
    </p:spTree>
    <p:extLst>
      <p:ext uri="{BB962C8B-B14F-4D97-AF65-F5344CB8AC3E}">
        <p14:creationId xmlns:p14="http://schemas.microsoft.com/office/powerpoint/2010/main" val="4203454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85000" lnSpcReduction="20000"/>
          </a:bodyPr>
          <a:lstStyle/>
          <a:p>
            <a:pPr hangingPunct="0"/>
            <a:r>
              <a:rPr lang="en-US" dirty="0"/>
              <a:t>I’ll tell you what; look here you f****** bitch.  I’m just going to haul you into f****** court.  Go f*** yourself, you f****** c***.  You’re about as much help as that f****** n***** that I spoke with. </a:t>
            </a:r>
          </a:p>
          <a:p>
            <a:pPr hangingPunct="0"/>
            <a:endParaRPr lang="en-US" dirty="0"/>
          </a:p>
          <a:p>
            <a:pPr hangingPunct="0"/>
            <a:r>
              <a:rPr lang="en-US" dirty="0"/>
              <a:t> “F*** you. F*** you, you bitch.”</a:t>
            </a:r>
          </a:p>
          <a:p>
            <a:pPr hangingPunct="0"/>
            <a:endParaRPr lang="en-US" dirty="0"/>
          </a:p>
          <a:p>
            <a:pPr hangingPunct="0"/>
            <a:r>
              <a:rPr lang="en-US" dirty="0"/>
              <a:t>	There’s some . . . I promise you there’s somebody at Samsung that’s an Asian, that’s above you.  No lady, no woman at Samsung is the highest level.  I can promise you that.  So there is somebody above you.  I would like to speak with them, please.  </a:t>
            </a:r>
          </a:p>
          <a:p>
            <a:pPr hangingPunct="0"/>
            <a:endParaRPr lang="en-US" dirty="0"/>
          </a:p>
          <a:p>
            <a:pPr hangingPunct="0"/>
            <a:r>
              <a:rPr lang="en-US" dirty="0"/>
              <a:t>	 “I will shoot you in the f****** head . . . I want you to go f*** a d***.”</a:t>
            </a:r>
          </a:p>
          <a:p>
            <a:endParaRPr lang="en-US" dirty="0"/>
          </a:p>
        </p:txBody>
      </p:sp>
    </p:spTree>
    <p:extLst>
      <p:ext uri="{BB962C8B-B14F-4D97-AF65-F5344CB8AC3E}">
        <p14:creationId xmlns:p14="http://schemas.microsoft.com/office/powerpoint/2010/main" val="1718756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 Your Potential Clients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1981200"/>
            <a:ext cx="4952999" cy="3657599"/>
          </a:xfrm>
        </p:spPr>
      </p:pic>
    </p:spTree>
    <p:extLst>
      <p:ext uri="{BB962C8B-B14F-4D97-AF65-F5344CB8AC3E}">
        <p14:creationId xmlns:p14="http://schemas.microsoft.com/office/powerpoint/2010/main" val="1249321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2800" dirty="0"/>
              <a:t>Rule 1.7</a:t>
            </a:r>
            <a:br>
              <a:rPr lang="en-US" sz="2800" dirty="0"/>
            </a:br>
            <a:r>
              <a:rPr lang="en-US" sz="2800" dirty="0"/>
              <a:t>Conflict of Interest:  General Rule</a:t>
            </a:r>
          </a:p>
        </p:txBody>
      </p:sp>
      <p:sp>
        <p:nvSpPr>
          <p:cNvPr id="3" name="Content Placeholder 2"/>
          <p:cNvSpPr>
            <a:spLocks noGrp="1"/>
          </p:cNvSpPr>
          <p:nvPr>
            <p:ph idx="1"/>
          </p:nvPr>
        </p:nvSpPr>
        <p:spPr>
          <a:xfrm>
            <a:off x="457200" y="1447800"/>
            <a:ext cx="8229600" cy="4678363"/>
          </a:xfrm>
        </p:spPr>
        <p:txBody>
          <a:bodyPr>
            <a:normAutofit fontScale="55000" lnSpcReduction="20000"/>
          </a:bodyPr>
          <a:lstStyle/>
          <a:p>
            <a:pPr marL="0" indent="0" algn="just">
              <a:buNone/>
            </a:pPr>
            <a:r>
              <a:rPr lang="en-US" dirty="0"/>
              <a:t>(a) A lawyer shall not represent a client if the representation of that client will be directly adverse to another client, unless:</a:t>
            </a:r>
          </a:p>
          <a:p>
            <a:pPr marL="0" indent="0" algn="just">
              <a:buNone/>
            </a:pPr>
            <a:endParaRPr lang="en-US" dirty="0"/>
          </a:p>
          <a:p>
            <a:pPr marL="0" indent="0" algn="just">
              <a:buNone/>
            </a:pPr>
            <a:r>
              <a:rPr lang="en-US" dirty="0"/>
              <a:t>(1) The lawyer reasonably believes the representation will not adversely affect the relationship with the other client; and</a:t>
            </a:r>
          </a:p>
          <a:p>
            <a:pPr marL="0" indent="0" algn="just">
              <a:buNone/>
            </a:pPr>
            <a:endParaRPr lang="en-US" dirty="0"/>
          </a:p>
          <a:p>
            <a:pPr marL="0" indent="0" algn="just">
              <a:buNone/>
            </a:pPr>
            <a:r>
              <a:rPr lang="en-US" dirty="0"/>
              <a:t>(2) Each client consents after consultation.</a:t>
            </a:r>
          </a:p>
          <a:p>
            <a:pPr marL="0" indent="0" algn="just">
              <a:buNone/>
            </a:pPr>
            <a:endParaRPr lang="en-US" dirty="0"/>
          </a:p>
          <a:p>
            <a:pPr marL="0" indent="0" algn="just">
              <a:buNone/>
            </a:pPr>
            <a:r>
              <a:rPr lang="en-US" dirty="0"/>
              <a:t>(b) A lawyer shall not represent a client if the representation of that client may be materially limited by the lawyer's responsibilities to another client or a third person, or by the lawyer's own interests, unless:</a:t>
            </a:r>
          </a:p>
          <a:p>
            <a:pPr marL="0" indent="0" algn="just">
              <a:buNone/>
            </a:pPr>
            <a:endParaRPr lang="en-US" dirty="0"/>
          </a:p>
          <a:p>
            <a:pPr marL="0" indent="0" algn="just">
              <a:buNone/>
            </a:pPr>
            <a:r>
              <a:rPr lang="en-US" dirty="0"/>
              <a:t>(1) The lawyer reasonably believes the representation will not be adversely affected; and</a:t>
            </a:r>
          </a:p>
          <a:p>
            <a:pPr marL="0" indent="0" algn="just">
              <a:buNone/>
            </a:pPr>
            <a:endParaRPr lang="en-US" dirty="0"/>
          </a:p>
          <a:p>
            <a:pPr marL="0" indent="0" algn="just">
              <a:buNone/>
            </a:pPr>
            <a:r>
              <a:rPr lang="en-US" dirty="0"/>
              <a:t>(2) The client consents after consultation. When representation of multiple clients in a single matter is undertaken, the consultation shall include explanation of the implications of the common representation and the advantages and risks involved.</a:t>
            </a:r>
          </a:p>
        </p:txBody>
      </p:sp>
    </p:spTree>
    <p:extLst>
      <p:ext uri="{BB962C8B-B14F-4D97-AF65-F5344CB8AC3E}">
        <p14:creationId xmlns:p14="http://schemas.microsoft.com/office/powerpoint/2010/main" val="3082392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Rule 1.9</a:t>
            </a:r>
            <a:br>
              <a:rPr lang="en-US" sz="3200" dirty="0"/>
            </a:br>
            <a:r>
              <a:rPr lang="en-US" sz="3200" dirty="0"/>
              <a:t>Conflict of Interest: Former Clients</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A lawyer who has formerly represented a client in a matter shall not thereafter:</a:t>
            </a:r>
          </a:p>
          <a:p>
            <a:pPr marL="0" indent="0">
              <a:buNone/>
            </a:pPr>
            <a:endParaRPr lang="en-US" dirty="0"/>
          </a:p>
          <a:p>
            <a:pPr marL="0" indent="0">
              <a:buNone/>
            </a:pPr>
            <a:r>
              <a:rPr lang="en-US" dirty="0"/>
              <a:t>(a) Represent another person in the same or a substantially related matter in which that person's interests are materially adverse to the interests of the former client, unless the former client consents after consultation; or</a:t>
            </a:r>
          </a:p>
          <a:p>
            <a:pPr marL="0" indent="0">
              <a:buNone/>
            </a:pPr>
            <a:endParaRPr lang="en-US" dirty="0"/>
          </a:p>
          <a:p>
            <a:pPr marL="0" indent="0">
              <a:buNone/>
            </a:pPr>
            <a:r>
              <a:rPr lang="en-US" dirty="0"/>
              <a:t>(b) Use information relating to the representation to the disadvantage of </a:t>
            </a:r>
            <a:r>
              <a:rPr lang="en-US" dirty="0" err="1"/>
              <a:t>theformer</a:t>
            </a:r>
            <a:r>
              <a:rPr lang="en-US" dirty="0"/>
              <a:t> client except as Rule 1.6 or Rule 3.3 would permit or require with respect to a client or when the information has become generally known.</a:t>
            </a:r>
          </a:p>
        </p:txBody>
      </p:sp>
    </p:spTree>
    <p:extLst>
      <p:ext uri="{BB962C8B-B14F-4D97-AF65-F5344CB8AC3E}">
        <p14:creationId xmlns:p14="http://schemas.microsoft.com/office/powerpoint/2010/main" val="1476829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a:t>
            </a:r>
          </a:p>
        </p:txBody>
      </p:sp>
      <p:sp>
        <p:nvSpPr>
          <p:cNvPr id="3" name="Content Placeholder 2"/>
          <p:cNvSpPr>
            <a:spLocks noGrp="1"/>
          </p:cNvSpPr>
          <p:nvPr>
            <p:ph idx="1"/>
          </p:nvPr>
        </p:nvSpPr>
        <p:spPr/>
        <p:txBody>
          <a:bodyPr/>
          <a:lstStyle/>
          <a:p>
            <a:r>
              <a:rPr lang="en-US" dirty="0"/>
              <a:t>There is a rebuttable presumption that a lawyer obtains confidential information during any attorney-client relationship.</a:t>
            </a:r>
          </a:p>
          <a:p>
            <a:r>
              <a:rPr lang="en-US" dirty="0"/>
              <a:t>Limit intake of information until officially hired by the client.</a:t>
            </a:r>
          </a:p>
          <a:p>
            <a:r>
              <a:rPr lang="en-US" dirty="0"/>
              <a:t>Always perform a conflicts check prior to undertaking representation of a client.</a:t>
            </a:r>
          </a:p>
        </p:txBody>
      </p:sp>
    </p:spTree>
    <p:extLst>
      <p:ext uri="{BB962C8B-B14F-4D97-AF65-F5344CB8AC3E}">
        <p14:creationId xmlns:p14="http://schemas.microsoft.com/office/powerpoint/2010/main" val="2224464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 Your Caseload Threshold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3800" y="2269331"/>
            <a:ext cx="4216400" cy="3187700"/>
          </a:xfrm>
        </p:spPr>
      </p:pic>
    </p:spTree>
    <p:extLst>
      <p:ext uri="{BB962C8B-B14F-4D97-AF65-F5344CB8AC3E}">
        <p14:creationId xmlns:p14="http://schemas.microsoft.com/office/powerpoint/2010/main" val="1031759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 1.3</a:t>
            </a:r>
            <a:br>
              <a:rPr lang="en-US" dirty="0"/>
            </a:br>
            <a:r>
              <a:rPr lang="en-US" dirty="0"/>
              <a:t>Diligence</a:t>
            </a:r>
          </a:p>
        </p:txBody>
      </p:sp>
      <p:sp>
        <p:nvSpPr>
          <p:cNvPr id="3" name="Content Placeholder 2"/>
          <p:cNvSpPr>
            <a:spLocks noGrp="1"/>
          </p:cNvSpPr>
          <p:nvPr>
            <p:ph idx="1"/>
          </p:nvPr>
        </p:nvSpPr>
        <p:spPr/>
        <p:txBody>
          <a:bodyPr>
            <a:normAutofit fontScale="62500" lnSpcReduction="20000"/>
          </a:bodyPr>
          <a:lstStyle/>
          <a:p>
            <a:pPr marL="0" indent="0">
              <a:buNone/>
            </a:pPr>
            <a:r>
              <a:rPr lang="en-US" sz="5800" dirty="0"/>
              <a:t>A lawyer shall not willfully neglect a legal matter entrusted to him.</a:t>
            </a:r>
          </a:p>
          <a:p>
            <a:pPr marL="0" indent="0">
              <a:buNone/>
            </a:pPr>
            <a:endParaRPr lang="en-US" dirty="0"/>
          </a:p>
          <a:p>
            <a:r>
              <a:rPr lang="en-US" dirty="0"/>
              <a:t>Proof of willful neglect does not require evidence of specific intent.  </a:t>
            </a:r>
            <a:r>
              <a:rPr lang="en-US" i="1" dirty="0"/>
              <a:t>Haynes v. Alabama State Bar, </a:t>
            </a:r>
            <a:r>
              <a:rPr lang="en-US" dirty="0"/>
              <a:t>447 So. 2d 675 (Ala. 1984).  Lawyers must be responsive to clients and communicate with them regarding the status of the matter and the scope of the representation.  Failure to do so will give the appearance that the lawyer is not exercising reasonable diligence on behalf of a client.  Lawyers should not procrastinate; this also gives the appearance of a lack of diligence and often results in poor preparation.  Lawyers must, in addition to the substantive areas of law, be attentive to office management.  A systematic approach to law office management is essential, and must include systems for intake and engagement, conflicts checks, calendaring, case tracking and filing, accounting, and disengagement or termination of representation.  A heavy workload is never a justification for lack of diligence.</a:t>
            </a:r>
          </a:p>
          <a:p>
            <a:endParaRPr lang="en-US" dirty="0"/>
          </a:p>
        </p:txBody>
      </p:sp>
    </p:spTree>
    <p:extLst>
      <p:ext uri="{BB962C8B-B14F-4D97-AF65-F5344CB8AC3E}">
        <p14:creationId xmlns:p14="http://schemas.microsoft.com/office/powerpoint/2010/main" val="1055490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is the Key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4702" y="1600200"/>
            <a:ext cx="6374595" cy="4525963"/>
          </a:xfrm>
        </p:spPr>
      </p:pic>
    </p:spTree>
    <p:extLst>
      <p:ext uri="{BB962C8B-B14F-4D97-AF65-F5344CB8AC3E}">
        <p14:creationId xmlns:p14="http://schemas.microsoft.com/office/powerpoint/2010/main" val="2871654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0CBDB-933B-48FB-96DE-5F60A49573FA}"/>
              </a:ext>
            </a:extLst>
          </p:cNvPr>
          <p:cNvSpPr>
            <a:spLocks noGrp="1"/>
          </p:cNvSpPr>
          <p:nvPr>
            <p:ph type="ctrTitle"/>
          </p:nvPr>
        </p:nvSpPr>
        <p:spPr/>
        <p:txBody>
          <a:bodyPr/>
          <a:lstStyle/>
          <a:p>
            <a:r>
              <a:rPr lang="en-US" dirty="0"/>
              <a:t>  </a:t>
            </a:r>
          </a:p>
        </p:txBody>
      </p:sp>
      <p:sp>
        <p:nvSpPr>
          <p:cNvPr id="3" name="Subtitle 2">
            <a:extLst>
              <a:ext uri="{FF2B5EF4-FFF2-40B4-BE49-F238E27FC236}">
                <a16:creationId xmlns:a16="http://schemas.microsoft.com/office/drawing/2014/main" id="{D0EDC628-111F-421D-8B17-6EBF20020E5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2F0D8758-A8C5-4112-A39E-E7751A2D36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39558154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 1.4</a:t>
            </a:r>
            <a:br>
              <a:rPr lang="en-US" dirty="0"/>
            </a:br>
            <a:r>
              <a:rPr lang="en-US" dirty="0"/>
              <a:t>Communication</a:t>
            </a:r>
          </a:p>
        </p:txBody>
      </p:sp>
      <p:sp>
        <p:nvSpPr>
          <p:cNvPr id="3" name="Content Placeholder 2"/>
          <p:cNvSpPr>
            <a:spLocks noGrp="1"/>
          </p:cNvSpPr>
          <p:nvPr>
            <p:ph idx="1"/>
          </p:nvPr>
        </p:nvSpPr>
        <p:spPr/>
        <p:txBody>
          <a:bodyPr>
            <a:normAutofit fontScale="92500"/>
          </a:bodyPr>
          <a:lstStyle/>
          <a:p>
            <a:pPr marL="0" indent="0" algn="just">
              <a:buNone/>
            </a:pPr>
            <a:endParaRPr lang="en-US" dirty="0"/>
          </a:p>
          <a:p>
            <a:pPr marL="0" indent="0" algn="just">
              <a:buNone/>
            </a:pPr>
            <a:r>
              <a:rPr lang="en-US" dirty="0"/>
              <a:t>(a) A lawyer shall keep a client reasonably informed about the status of a matter and promptly comply with reasonable requests for information.</a:t>
            </a:r>
          </a:p>
          <a:p>
            <a:pPr marL="0" indent="0" algn="just">
              <a:buNone/>
            </a:pPr>
            <a:endParaRPr lang="en-US" dirty="0"/>
          </a:p>
          <a:p>
            <a:pPr marL="0" indent="0" algn="just">
              <a:buNone/>
            </a:pPr>
            <a:r>
              <a:rPr lang="en-US" dirty="0"/>
              <a:t>(b) A lawyer shall explain a matter to the extent reasonably necessary to permit the client to make informed decisions regarding the representation.</a:t>
            </a:r>
          </a:p>
        </p:txBody>
      </p:sp>
    </p:spTree>
    <p:extLst>
      <p:ext uri="{BB962C8B-B14F-4D97-AF65-F5344CB8AC3E}">
        <p14:creationId xmlns:p14="http://schemas.microsoft.com/office/powerpoint/2010/main" val="29811850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5668963"/>
          </a:xfrm>
        </p:spPr>
        <p:txBody>
          <a:bodyPr/>
          <a:lstStyle/>
          <a:p>
            <a:r>
              <a:rPr lang="en-US" sz="2800" dirty="0"/>
              <a:t>Set reasonable expectations for communicating with the client.</a:t>
            </a:r>
          </a:p>
          <a:p>
            <a:r>
              <a:rPr lang="en-US" sz="2800" dirty="0"/>
              <a:t>Important communications (settlement offers, court dates, discovery deadlines, etc.) should be memorialized in some form of written communication.</a:t>
            </a:r>
          </a:p>
          <a:p>
            <a:r>
              <a:rPr lang="en-US" sz="2800" dirty="0"/>
              <a:t>Any authorization for communicating with a relative or friend of the client should be in writing and signed by the client.</a:t>
            </a:r>
          </a:p>
          <a:p>
            <a:r>
              <a:rPr lang="en-US" sz="2800" dirty="0"/>
              <a:t>When using electronic forms of communication, remember three letters - </a:t>
            </a:r>
            <a:r>
              <a:rPr lang="en-US" sz="2800" dirty="0" err="1"/>
              <a:t>CYA</a:t>
            </a:r>
            <a:r>
              <a:rPr lang="en-US" sz="2800" dirty="0"/>
              <a:t>.</a:t>
            </a:r>
          </a:p>
          <a:p>
            <a:endParaRPr lang="en-US" sz="2800" dirty="0"/>
          </a:p>
          <a:p>
            <a:endParaRPr lang="en-US" dirty="0"/>
          </a:p>
        </p:txBody>
      </p:sp>
    </p:spTree>
    <p:extLst>
      <p:ext uri="{BB962C8B-B14F-4D97-AF65-F5344CB8AC3E}">
        <p14:creationId xmlns:p14="http://schemas.microsoft.com/office/powerpoint/2010/main" val="1399284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a:t>Confidentiality and the Dangers of Technology</a:t>
            </a:r>
          </a:p>
        </p:txBody>
      </p:sp>
      <p:sp>
        <p:nvSpPr>
          <p:cNvPr id="3" name="Content Placeholder 2"/>
          <p:cNvSpPr>
            <a:spLocks noGrp="1"/>
          </p:cNvSpPr>
          <p:nvPr>
            <p:ph idx="1"/>
          </p:nvPr>
        </p:nvSpPr>
        <p:spPr>
          <a:xfrm>
            <a:off x="152400" y="1447800"/>
            <a:ext cx="8839200" cy="5105400"/>
          </a:xfrm>
        </p:spPr>
        <p:txBody>
          <a:bodyPr>
            <a:normAutofit fontScale="47500" lnSpcReduction="20000"/>
          </a:bodyPr>
          <a:lstStyle/>
          <a:p>
            <a:pPr marL="0" indent="0" algn="ctr">
              <a:buNone/>
            </a:pPr>
            <a:r>
              <a:rPr lang="en-US" sz="3800" b="1" dirty="0"/>
              <a:t>Rule 1.6.</a:t>
            </a:r>
          </a:p>
          <a:p>
            <a:pPr marL="0" indent="0" algn="ctr">
              <a:buNone/>
            </a:pPr>
            <a:r>
              <a:rPr lang="en-US" sz="3800" b="1" dirty="0"/>
              <a:t>Confidentiality of Information.</a:t>
            </a:r>
          </a:p>
          <a:p>
            <a:pPr marL="0" indent="0">
              <a:buNone/>
            </a:pPr>
            <a:endParaRPr lang="en-US" dirty="0"/>
          </a:p>
          <a:p>
            <a:pPr marL="0" indent="0" algn="just">
              <a:buNone/>
            </a:pPr>
            <a:r>
              <a:rPr lang="en-US" dirty="0"/>
              <a:t>	</a:t>
            </a:r>
            <a:r>
              <a:rPr lang="en-US" sz="3800" dirty="0"/>
              <a:t>(a) A lawyer shall not reveal information relating to representation of a client unless the client consents after consultation, except for disclosures that are impliedly authorized in order to carry out the representation, and except as stated in paragraph (b).</a:t>
            </a:r>
          </a:p>
          <a:p>
            <a:pPr marL="0" indent="0">
              <a:buNone/>
            </a:pPr>
            <a:endParaRPr lang="en-US" sz="3800" dirty="0"/>
          </a:p>
          <a:p>
            <a:pPr marL="0" indent="0">
              <a:buNone/>
            </a:pPr>
            <a:r>
              <a:rPr lang="en-US" sz="3800" dirty="0"/>
              <a:t>	(b) A lawyer may reveal such information to the extent the lawyer reasonably believes necessary:</a:t>
            </a:r>
          </a:p>
          <a:p>
            <a:pPr marL="0" indent="0">
              <a:buNone/>
            </a:pPr>
            <a:endParaRPr lang="en-US" sz="3800" dirty="0"/>
          </a:p>
          <a:p>
            <a:pPr marL="0" indent="0">
              <a:buNone/>
            </a:pPr>
            <a:r>
              <a:rPr lang="en-US" sz="3800" dirty="0"/>
              <a:t>	(1) To prevent the client from committing a criminal act that the lawyer believes is likely to result in imminent death or substantial bodily harm; or</a:t>
            </a:r>
          </a:p>
          <a:p>
            <a:pPr marL="0" indent="0">
              <a:buNone/>
            </a:pPr>
            <a:endParaRPr lang="en-US" sz="3800" dirty="0"/>
          </a:p>
          <a:p>
            <a:pPr marL="0" indent="0">
              <a:buNone/>
            </a:pPr>
            <a:r>
              <a:rPr lang="en-US" sz="3800" dirty="0"/>
              <a:t>	(2) To establish a claim or defense on behalf of the lawyer in a controversy between the lawyer and the client, to establish a defense to a criminal charge or civil claim against the lawyer based upon conduct in which the client was involved, or to respond to allegations in any proceeding concerning the lawyer's representation of the client.</a:t>
            </a:r>
          </a:p>
        </p:txBody>
      </p:sp>
    </p:spTree>
    <p:extLst>
      <p:ext uri="{BB962C8B-B14F-4D97-AF65-F5344CB8AC3E}">
        <p14:creationId xmlns:p14="http://schemas.microsoft.com/office/powerpoint/2010/main" val="2828646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DF82B-E562-4EFC-B5F9-1584ACF184AF}"/>
              </a:ext>
            </a:extLst>
          </p:cNvPr>
          <p:cNvSpPr>
            <a:spLocks noGrp="1"/>
          </p:cNvSpPr>
          <p:nvPr>
            <p:ph type="title"/>
          </p:nvPr>
        </p:nvSpPr>
        <p:spPr/>
        <p:txBody>
          <a:bodyPr/>
          <a:lstStyle/>
          <a:p>
            <a:endParaRPr lang="en-US"/>
          </a:p>
        </p:txBody>
      </p:sp>
      <p:pic>
        <p:nvPicPr>
          <p:cNvPr id="11" name="Content Placeholder 10">
            <a:extLst>
              <a:ext uri="{FF2B5EF4-FFF2-40B4-BE49-F238E27FC236}">
                <a16:creationId xmlns:a16="http://schemas.microsoft.com/office/drawing/2014/main" id="{CAA21A99-1C1B-41B4-B8A0-C12BA70A17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4500" y="1295400"/>
            <a:ext cx="5715000" cy="4953000"/>
          </a:xfrm>
        </p:spPr>
      </p:pic>
    </p:spTree>
    <p:extLst>
      <p:ext uri="{BB962C8B-B14F-4D97-AF65-F5344CB8AC3E}">
        <p14:creationId xmlns:p14="http://schemas.microsoft.com/office/powerpoint/2010/main" val="4056309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BC454-481B-4CBD-8943-B29D23425352}"/>
              </a:ext>
            </a:extLst>
          </p:cNvPr>
          <p:cNvSpPr>
            <a:spLocks noGrp="1"/>
          </p:cNvSpPr>
          <p:nvPr>
            <p:ph type="title"/>
          </p:nvPr>
        </p:nvSpPr>
        <p:spPr/>
        <p:txBody>
          <a:bodyPr>
            <a:normAutofit fontScale="90000"/>
          </a:bodyPr>
          <a:lstStyle/>
          <a:p>
            <a:r>
              <a:rPr lang="en-US" dirty="0"/>
              <a:t>Rule 1.8 – Prohibited Transactions</a:t>
            </a:r>
            <a:br>
              <a:rPr lang="en-US" dirty="0"/>
            </a:br>
            <a:r>
              <a:rPr lang="en-US" dirty="0"/>
              <a:t>(l) &amp; (m)</a:t>
            </a:r>
          </a:p>
        </p:txBody>
      </p:sp>
      <p:sp>
        <p:nvSpPr>
          <p:cNvPr id="3" name="Content Placeholder 2">
            <a:extLst>
              <a:ext uri="{FF2B5EF4-FFF2-40B4-BE49-F238E27FC236}">
                <a16:creationId xmlns:a16="http://schemas.microsoft.com/office/drawing/2014/main" id="{FA8CF6FB-87F4-4A07-973E-D6D185D6B726}"/>
              </a:ext>
            </a:extLst>
          </p:cNvPr>
          <p:cNvSpPr>
            <a:spLocks noGrp="1"/>
          </p:cNvSpPr>
          <p:nvPr>
            <p:ph idx="1"/>
          </p:nvPr>
        </p:nvSpPr>
        <p:spPr/>
        <p:txBody>
          <a:bodyPr>
            <a:normAutofit fontScale="55000" lnSpcReduction="20000"/>
          </a:bodyPr>
          <a:lstStyle/>
          <a:p>
            <a:pPr marL="0" indent="0">
              <a:buNone/>
            </a:pPr>
            <a:endParaRPr lang="en-US" dirty="0"/>
          </a:p>
          <a:p>
            <a:pPr marL="0" indent="0">
              <a:buNone/>
            </a:pPr>
            <a:r>
              <a:rPr lang="en-US" dirty="0"/>
              <a:t>(l) A lawyer shall not engage in sexual conduct with a client or representative of a </a:t>
            </a:r>
            <a:br>
              <a:rPr lang="en-US" dirty="0"/>
            </a:br>
            <a:r>
              <a:rPr lang="en-US" dirty="0"/>
              <a:t>client that exploits or adversely affects the interests of the client or the lawyer-client </a:t>
            </a:r>
            <a:br>
              <a:rPr lang="en-US" dirty="0"/>
            </a:br>
            <a:r>
              <a:rPr lang="en-US" dirty="0"/>
              <a:t>relationship, including, but not limited to: </a:t>
            </a:r>
            <a:br>
              <a:rPr lang="en-US" dirty="0"/>
            </a:br>
            <a:br>
              <a:rPr lang="en-US" dirty="0"/>
            </a:br>
            <a:endParaRPr lang="en-US" dirty="0"/>
          </a:p>
          <a:p>
            <a:pPr marL="0" indent="0">
              <a:buNone/>
            </a:pPr>
            <a:r>
              <a:rPr lang="en-US" dirty="0"/>
              <a:t>	(1) requiring or demanding sexual relations with a client or a </a:t>
            </a:r>
            <a:br>
              <a:rPr lang="en-US" dirty="0"/>
            </a:br>
            <a:r>
              <a:rPr lang="en-US" dirty="0"/>
              <a:t>representative of a client incident to or as a condition of legal representation; </a:t>
            </a:r>
            <a:br>
              <a:rPr lang="en-US" dirty="0"/>
            </a:br>
            <a:br>
              <a:rPr lang="en-US" dirty="0"/>
            </a:br>
            <a:r>
              <a:rPr lang="en-US" dirty="0"/>
              <a:t>	(2) continuing to represent a client if the lawyer's sexual relations with the </a:t>
            </a:r>
            <a:br>
              <a:rPr lang="en-US" dirty="0"/>
            </a:br>
            <a:r>
              <a:rPr lang="en-US" dirty="0"/>
              <a:t>client or the representative of the client cause the lawyer to render incompetent </a:t>
            </a:r>
            <a:br>
              <a:rPr lang="en-US" dirty="0"/>
            </a:br>
            <a:r>
              <a:rPr lang="en-US" dirty="0"/>
              <a:t>representation. </a:t>
            </a:r>
            <a:br>
              <a:rPr lang="en-US" dirty="0"/>
            </a:br>
            <a:br>
              <a:rPr lang="en-US" dirty="0"/>
            </a:br>
            <a:br>
              <a:rPr lang="en-US" dirty="0"/>
            </a:br>
            <a:r>
              <a:rPr lang="en-US" dirty="0"/>
              <a:t>(m) Except for a spousal relationship or a sexual relationship that existed at the </a:t>
            </a:r>
            <a:br>
              <a:rPr lang="en-US" dirty="0"/>
            </a:br>
            <a:r>
              <a:rPr lang="en-US" dirty="0"/>
              <a:t>commencement of the lawyer-client relationship, sexual relations between the lawyer </a:t>
            </a:r>
            <a:br>
              <a:rPr lang="en-US" dirty="0"/>
            </a:br>
            <a:r>
              <a:rPr lang="en-US" dirty="0"/>
              <a:t>and the client shall be presumed to be exploitive. This presumption is rebuttable. </a:t>
            </a:r>
          </a:p>
        </p:txBody>
      </p:sp>
    </p:spTree>
    <p:extLst>
      <p:ext uri="{BB962C8B-B14F-4D97-AF65-F5344CB8AC3E}">
        <p14:creationId xmlns:p14="http://schemas.microsoft.com/office/powerpoint/2010/main" val="11803841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 Agreements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1" y="1752600"/>
            <a:ext cx="3200400" cy="38862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905000"/>
            <a:ext cx="3276600" cy="3657600"/>
          </a:xfrm>
          <a:prstGeom prst="rect">
            <a:avLst/>
          </a:prstGeom>
        </p:spPr>
      </p:pic>
    </p:spTree>
    <p:extLst>
      <p:ext uri="{BB962C8B-B14F-4D97-AF65-F5344CB8AC3E}">
        <p14:creationId xmlns:p14="http://schemas.microsoft.com/office/powerpoint/2010/main" val="10715979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4000" dirty="0"/>
              <a:t>Rule 1.5</a:t>
            </a:r>
            <a:br>
              <a:rPr lang="en-US" sz="4000" dirty="0"/>
            </a:br>
            <a:r>
              <a:rPr lang="en-US" sz="4000" dirty="0"/>
              <a:t>Fees</a:t>
            </a:r>
          </a:p>
        </p:txBody>
      </p:sp>
      <p:sp>
        <p:nvSpPr>
          <p:cNvPr id="3" name="Content Placeholder 2"/>
          <p:cNvSpPr>
            <a:spLocks noGrp="1"/>
          </p:cNvSpPr>
          <p:nvPr>
            <p:ph idx="1"/>
          </p:nvPr>
        </p:nvSpPr>
        <p:spPr>
          <a:xfrm>
            <a:off x="457200" y="1295400"/>
            <a:ext cx="8229600" cy="4830763"/>
          </a:xfrm>
        </p:spPr>
        <p:txBody>
          <a:bodyPr>
            <a:normAutofit/>
          </a:bodyPr>
          <a:lstStyle/>
          <a:p>
            <a:pPr marL="0" indent="0">
              <a:buNone/>
            </a:pPr>
            <a:endParaRPr lang="en-US" dirty="0"/>
          </a:p>
          <a:p>
            <a:pPr marL="0" indent="0" algn="just">
              <a:buNone/>
            </a:pPr>
            <a:r>
              <a:rPr lang="en-US" dirty="0"/>
              <a:t>(b) When the lawyer has not regularly represented the client, the basis or rate of the fee shall be communicated to the client, preferably in writing, before or within a reasonable time after commencing the representation.</a:t>
            </a:r>
          </a:p>
        </p:txBody>
      </p:sp>
    </p:spTree>
    <p:extLst>
      <p:ext uri="{BB962C8B-B14F-4D97-AF65-F5344CB8AC3E}">
        <p14:creationId xmlns:p14="http://schemas.microsoft.com/office/powerpoint/2010/main" val="24230421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normAutofit fontScale="85000" lnSpcReduction="10000"/>
          </a:bodyPr>
          <a:lstStyle/>
          <a:p>
            <a:pPr marL="0" indent="0">
              <a:buNone/>
            </a:pPr>
            <a:r>
              <a:rPr lang="en-US" dirty="0"/>
              <a:t>(c) A fee may be contingent on the outcome of the matter for which the service is rendered, except in a matter in which a contingent fee is prohibited by paragraph (d) or other law. </a:t>
            </a:r>
            <a:r>
              <a:rPr lang="en-US" b="1" dirty="0"/>
              <a:t>A contingent fee agreement shall be in writing and shall state the method by which the fee is to be determined, including the percentage or percentages that shall accrue to the lawyer in the event of settlement, trial or appeal, litigation and other expenses to be deducted from the recovery, and whether such expenses are to be deducted before or after the contingent fee is calculated. </a:t>
            </a:r>
            <a:r>
              <a:rPr lang="en-US" dirty="0"/>
              <a:t>Upon conclusion of a contingent fee matter, the lawyer shall provide the client with a written statement stating the outcome of the matter and, if there is a recovery, showing the remittance to the client and the method of its determination.</a:t>
            </a:r>
          </a:p>
          <a:p>
            <a:endParaRPr lang="en-US" dirty="0"/>
          </a:p>
        </p:txBody>
      </p:sp>
    </p:spTree>
    <p:extLst>
      <p:ext uri="{BB962C8B-B14F-4D97-AF65-F5344CB8AC3E}">
        <p14:creationId xmlns:p14="http://schemas.microsoft.com/office/powerpoint/2010/main" val="36605323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28600"/>
            <a:ext cx="8229600" cy="5897563"/>
          </a:xfrm>
        </p:spPr>
        <p:txBody>
          <a:bodyPr>
            <a:normAutofit/>
          </a:bodyPr>
          <a:lstStyle/>
          <a:p>
            <a:pPr marL="0" indent="0">
              <a:buNone/>
            </a:pPr>
            <a:r>
              <a:rPr lang="en-US" dirty="0"/>
              <a:t>	(d) A lawyer shall not enter into an arrangement for, charge, or collect:</a:t>
            </a:r>
          </a:p>
          <a:p>
            <a:pPr marL="0" indent="0">
              <a:buNone/>
            </a:pPr>
            <a:endParaRPr lang="en-US" dirty="0"/>
          </a:p>
          <a:p>
            <a:pPr marL="0" indent="0">
              <a:buNone/>
            </a:pPr>
            <a:r>
              <a:rPr lang="en-US" dirty="0"/>
              <a:t>	(1) Any fee in a domestic relations matter, the payment or amount of which is contingent upon the securing of a divorce or upon the amount of alimony or support, or property settlement in lieu thereof; or</a:t>
            </a:r>
          </a:p>
          <a:p>
            <a:pPr marL="0" indent="0">
              <a:buNone/>
            </a:pPr>
            <a:endParaRPr lang="en-US" dirty="0"/>
          </a:p>
          <a:p>
            <a:pPr marL="0" indent="0">
              <a:buNone/>
            </a:pPr>
            <a:r>
              <a:rPr lang="en-US" dirty="0"/>
              <a:t>	(2) A contingent fee for representing a defendant in a criminal case.</a:t>
            </a:r>
          </a:p>
          <a:p>
            <a:endParaRPr lang="en-US" dirty="0"/>
          </a:p>
        </p:txBody>
      </p:sp>
    </p:spTree>
    <p:extLst>
      <p:ext uri="{BB962C8B-B14F-4D97-AF65-F5344CB8AC3E}">
        <p14:creationId xmlns:p14="http://schemas.microsoft.com/office/powerpoint/2010/main" val="4446981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6324600"/>
          </a:xfrm>
        </p:spPr>
        <p:txBody>
          <a:bodyPr>
            <a:normAutofit fontScale="77500" lnSpcReduction="20000"/>
          </a:bodyPr>
          <a:lstStyle/>
          <a:p>
            <a:pPr marL="0" indent="0">
              <a:buNone/>
            </a:pPr>
            <a:r>
              <a:rPr lang="en-US" dirty="0"/>
              <a:t>	(e) A division of fee between lawyers who are not in the same firm, including a division of fees with a referring lawyer, may be made only if:</a:t>
            </a:r>
          </a:p>
          <a:p>
            <a:pPr marL="0" indent="0">
              <a:buNone/>
            </a:pPr>
            <a:endParaRPr lang="en-US" dirty="0"/>
          </a:p>
          <a:p>
            <a:pPr marL="514350" indent="-514350">
              <a:buAutoNum type="arabicParenBoth"/>
            </a:pPr>
            <a:r>
              <a:rPr lang="en-US" dirty="0"/>
              <a:t>Either (a) the division is in proportion to the services </a:t>
            </a:r>
          </a:p>
          <a:p>
            <a:pPr marL="0" indent="0">
              <a:buNone/>
            </a:pPr>
            <a:r>
              <a:rPr lang="en-US" dirty="0"/>
              <a:t>performed by each lawyer, or (b) by written agreement with the client, each lawyer </a:t>
            </a:r>
            <a:r>
              <a:rPr lang="en-US" dirty="0" err="1"/>
              <a:t>assumesjoint</a:t>
            </a:r>
            <a:r>
              <a:rPr lang="en-US" dirty="0"/>
              <a:t> responsibility for the representation, or (c) in a contingency fee case, the division is between the referring or forwarding lawyer and the receiving lawyer;</a:t>
            </a:r>
          </a:p>
          <a:p>
            <a:pPr marL="0" indent="0">
              <a:buNone/>
            </a:pPr>
            <a:endParaRPr lang="en-US" dirty="0"/>
          </a:p>
          <a:p>
            <a:pPr marL="0" indent="0">
              <a:buNone/>
            </a:pPr>
            <a:r>
              <a:rPr lang="en-US" dirty="0"/>
              <a:t>(2) The client is advised of and does not object to the participation of all the lawyers involved;</a:t>
            </a:r>
          </a:p>
          <a:p>
            <a:pPr marL="0" indent="0">
              <a:buNone/>
            </a:pPr>
            <a:endParaRPr lang="en-US" dirty="0"/>
          </a:p>
          <a:p>
            <a:pPr marL="0" indent="0">
              <a:buNone/>
            </a:pPr>
            <a:r>
              <a:rPr lang="en-US" dirty="0"/>
              <a:t>(3) The client is advised that a division of fee will occur; and</a:t>
            </a:r>
          </a:p>
          <a:p>
            <a:pPr marL="0" indent="0">
              <a:buNone/>
            </a:pPr>
            <a:endParaRPr lang="en-US" dirty="0"/>
          </a:p>
          <a:p>
            <a:pPr marL="0" indent="0">
              <a:buNone/>
            </a:pPr>
            <a:r>
              <a:rPr lang="en-US" dirty="0"/>
              <a:t>(4) The total fee is not clearly excessive.</a:t>
            </a:r>
          </a:p>
        </p:txBody>
      </p:sp>
    </p:spTree>
    <p:extLst>
      <p:ext uri="{BB962C8B-B14F-4D97-AF65-F5344CB8AC3E}">
        <p14:creationId xmlns:p14="http://schemas.microsoft.com/office/powerpoint/2010/main" val="4253641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FB557-48B4-449B-9836-76966FD1238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7ADE72CE-5E0F-40B1-86B0-2C360B590402}"/>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B802E0F1-6204-4D0C-BE06-EBC4BA4D8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27071182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 Naked Referrals for Non-Contingency Matters </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409685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Prohibited Fee Contract Provisions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2057400"/>
            <a:ext cx="4267200" cy="3429000"/>
          </a:xfrm>
        </p:spPr>
      </p:pic>
    </p:spTree>
    <p:extLst>
      <p:ext uri="{BB962C8B-B14F-4D97-AF65-F5344CB8AC3E}">
        <p14:creationId xmlns:p14="http://schemas.microsoft.com/office/powerpoint/2010/main" val="21188377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Prohibited Fee Contract Provisions</a:t>
            </a:r>
          </a:p>
        </p:txBody>
      </p:sp>
      <p:sp>
        <p:nvSpPr>
          <p:cNvPr id="3" name="Content Placeholder 2"/>
          <p:cNvSpPr>
            <a:spLocks noGrp="1"/>
          </p:cNvSpPr>
          <p:nvPr>
            <p:ph idx="1"/>
          </p:nvPr>
        </p:nvSpPr>
        <p:spPr/>
        <p:txBody>
          <a:bodyPr>
            <a:normAutofit lnSpcReduction="10000"/>
          </a:bodyPr>
          <a:lstStyle/>
          <a:p>
            <a:r>
              <a:rPr lang="en-US" dirty="0"/>
              <a:t>Any language in the contract that indicates that the legal fee is non-refundable.</a:t>
            </a:r>
          </a:p>
          <a:p>
            <a:r>
              <a:rPr lang="en-US" dirty="0"/>
              <a:t>Any language in the contract that authorizes the attorney to negotiate and settle the matter on client’s behalf for an amount deemed reasonable by the attorney or at the attorney’s discretion. </a:t>
            </a:r>
          </a:p>
          <a:p>
            <a:r>
              <a:rPr lang="en-US" dirty="0"/>
              <a:t>Any language that chills the right of the client to accept or reject a settlement offer.</a:t>
            </a:r>
          </a:p>
        </p:txBody>
      </p:sp>
    </p:spTree>
    <p:extLst>
      <p:ext uri="{BB962C8B-B14F-4D97-AF65-F5344CB8AC3E}">
        <p14:creationId xmlns:p14="http://schemas.microsoft.com/office/powerpoint/2010/main" val="28701699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Prohibited Fee Contract Provisions</a:t>
            </a:r>
          </a:p>
        </p:txBody>
      </p:sp>
      <p:sp>
        <p:nvSpPr>
          <p:cNvPr id="3" name="Content Placeholder 2"/>
          <p:cNvSpPr>
            <a:spLocks noGrp="1"/>
          </p:cNvSpPr>
          <p:nvPr>
            <p:ph idx="1"/>
          </p:nvPr>
        </p:nvSpPr>
        <p:spPr/>
        <p:txBody>
          <a:bodyPr>
            <a:normAutofit fontScale="92500" lnSpcReduction="10000"/>
          </a:bodyPr>
          <a:lstStyle/>
          <a:p>
            <a:pPr marL="0" indent="0">
              <a:buNone/>
            </a:pPr>
            <a:endParaRPr lang="en-US" dirty="0"/>
          </a:p>
          <a:p>
            <a:r>
              <a:rPr lang="en-US" dirty="0"/>
              <a:t>Any fee provision that charges a one-time administrative fee for non-itemized expenses.</a:t>
            </a:r>
          </a:p>
          <a:p>
            <a:pPr marL="0" indent="0">
              <a:buNone/>
            </a:pPr>
            <a:endParaRPr lang="en-US" dirty="0"/>
          </a:p>
          <a:p>
            <a:r>
              <a:rPr lang="en-US" dirty="0"/>
              <a:t>Any charge for expenses must be tied to the actual expense incurred by the lawyer.</a:t>
            </a:r>
          </a:p>
          <a:p>
            <a:pPr marL="0" indent="0">
              <a:buNone/>
            </a:pPr>
            <a:endParaRPr lang="en-US" dirty="0"/>
          </a:p>
          <a:p>
            <a:r>
              <a:rPr lang="en-US" dirty="0"/>
              <a:t>A lawyer cannot charge the client for an initial or first-time copy of their file.</a:t>
            </a:r>
          </a:p>
          <a:p>
            <a:pPr marL="0" indent="0">
              <a:buNone/>
            </a:pPr>
            <a:endParaRPr lang="en-US" dirty="0"/>
          </a:p>
        </p:txBody>
      </p:sp>
    </p:spTree>
    <p:extLst>
      <p:ext uri="{BB962C8B-B14F-4D97-AF65-F5344CB8AC3E}">
        <p14:creationId xmlns:p14="http://schemas.microsoft.com/office/powerpoint/2010/main" val="26844417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Prohibited Fee Contract Provisions</a:t>
            </a:r>
          </a:p>
        </p:txBody>
      </p:sp>
      <p:sp>
        <p:nvSpPr>
          <p:cNvPr id="3" name="Content Placeholder 2"/>
          <p:cNvSpPr>
            <a:spLocks noGrp="1"/>
          </p:cNvSpPr>
          <p:nvPr>
            <p:ph idx="1"/>
          </p:nvPr>
        </p:nvSpPr>
        <p:spPr>
          <a:xfrm>
            <a:off x="457200" y="1600200"/>
            <a:ext cx="8229600" cy="5181600"/>
          </a:xfrm>
        </p:spPr>
        <p:txBody>
          <a:bodyPr>
            <a:normAutofit fontScale="77500" lnSpcReduction="20000"/>
          </a:bodyPr>
          <a:lstStyle/>
          <a:p>
            <a:pPr marL="0" indent="0" algn="ctr">
              <a:buNone/>
            </a:pPr>
            <a:r>
              <a:rPr lang="en-US" dirty="0"/>
              <a:t>Formal Opinion 2015-01</a:t>
            </a:r>
          </a:p>
          <a:p>
            <a:pPr marL="0" indent="0" algn="ctr">
              <a:buNone/>
            </a:pPr>
            <a:r>
              <a:rPr lang="en-US" u="sng" dirty="0"/>
              <a:t>Lien Reduction and Double Dipping</a:t>
            </a:r>
          </a:p>
          <a:p>
            <a:pPr marL="0" indent="0">
              <a:buNone/>
            </a:pPr>
            <a:endParaRPr lang="en-US" dirty="0"/>
          </a:p>
          <a:p>
            <a:pPr marL="0" indent="0">
              <a:buNone/>
            </a:pPr>
            <a:r>
              <a:rPr lang="en-US" dirty="0"/>
              <a:t>	</a:t>
            </a:r>
            <a:r>
              <a:rPr lang="en-US" sz="3800" dirty="0"/>
              <a:t>Absent extraordinary circumstances, a lawyer may not enter into an agreement for, charge, or collect an attorney’s fee based on the gross recovery or settlement of a matter, and in the same matter charge an additional contingent fee for the negotiation of a reduction of third party liens or claims, where the liens or claims are related to, and to be satisfied from, the gross settlement proceeds from that matter.</a:t>
            </a:r>
          </a:p>
          <a:p>
            <a:pPr marL="0" indent="0">
              <a:buNone/>
            </a:pPr>
            <a:r>
              <a:rPr lang="en-US" dirty="0"/>
              <a:t>	</a:t>
            </a:r>
          </a:p>
        </p:txBody>
      </p:sp>
    </p:spTree>
    <p:extLst>
      <p:ext uri="{BB962C8B-B14F-4D97-AF65-F5344CB8AC3E}">
        <p14:creationId xmlns:p14="http://schemas.microsoft.com/office/powerpoint/2010/main" val="6846088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Trust Accounts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1447800"/>
            <a:ext cx="4343400" cy="3124200"/>
          </a:xfrm>
        </p:spPr>
      </p:pic>
      <p:sp>
        <p:nvSpPr>
          <p:cNvPr id="6" name="TextBox 5"/>
          <p:cNvSpPr txBox="1"/>
          <p:nvPr/>
        </p:nvSpPr>
        <p:spPr>
          <a:xfrm>
            <a:off x="1752600" y="5257800"/>
            <a:ext cx="4648200" cy="646331"/>
          </a:xfrm>
          <a:prstGeom prst="rect">
            <a:avLst/>
          </a:prstGeom>
          <a:noFill/>
        </p:spPr>
        <p:txBody>
          <a:bodyPr wrap="square" rtlCol="0">
            <a:spAutoFit/>
          </a:bodyPr>
          <a:lstStyle/>
          <a:p>
            <a:pPr algn="ctr"/>
            <a:r>
              <a:rPr lang="en-US" dirty="0"/>
              <a:t>The Quickest Way to Lose Your License is to Mismanage Your </a:t>
            </a:r>
            <a:r>
              <a:rPr lang="en-US" dirty="0" err="1"/>
              <a:t>IOLTA</a:t>
            </a:r>
            <a:r>
              <a:rPr lang="en-US" dirty="0"/>
              <a:t> Account</a:t>
            </a:r>
          </a:p>
        </p:txBody>
      </p:sp>
    </p:spTree>
    <p:extLst>
      <p:ext uri="{BB962C8B-B14F-4D97-AF65-F5344CB8AC3E}">
        <p14:creationId xmlns:p14="http://schemas.microsoft.com/office/powerpoint/2010/main" val="34867008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Trust Account Management</a:t>
            </a:r>
          </a:p>
        </p:txBody>
      </p:sp>
      <p:sp>
        <p:nvSpPr>
          <p:cNvPr id="3" name="Content Placeholder 2"/>
          <p:cNvSpPr>
            <a:spLocks noGrp="1"/>
          </p:cNvSpPr>
          <p:nvPr>
            <p:ph idx="1"/>
          </p:nvPr>
        </p:nvSpPr>
        <p:spPr/>
        <p:txBody>
          <a:bodyPr/>
          <a:lstStyle/>
          <a:p>
            <a:pPr marL="0" lvl="0" indent="0" algn="ctr">
              <a:buNone/>
            </a:pPr>
            <a:r>
              <a:rPr lang="en-US" b="1" dirty="0"/>
              <a:t>Rule 1.15</a:t>
            </a:r>
          </a:p>
          <a:p>
            <a:pPr marL="0" lvl="0" indent="0">
              <a:buNone/>
            </a:pPr>
            <a:endParaRPr lang="en-US" b="1" dirty="0"/>
          </a:p>
          <a:p>
            <a:pPr marL="0" lvl="0" indent="0">
              <a:buNone/>
            </a:pPr>
            <a:r>
              <a:rPr lang="en-US" b="1" dirty="0"/>
              <a:t>Money and Property</a:t>
            </a:r>
            <a:r>
              <a:rPr lang="en-US" dirty="0"/>
              <a:t> - Rule 1.15 covers any property belonging to a client or third party that is delivered to the lawyer. (Client files, documents, photos, physical evidence, videotapes and audiotapes, etc.) </a:t>
            </a:r>
            <a:endParaRPr lang="en-US" b="1" dirty="0"/>
          </a:p>
          <a:p>
            <a:pPr marL="0" indent="0">
              <a:buNone/>
            </a:pPr>
            <a:endParaRPr lang="en-US" dirty="0"/>
          </a:p>
        </p:txBody>
      </p:sp>
    </p:spTree>
    <p:extLst>
      <p:ext uri="{BB962C8B-B14F-4D97-AF65-F5344CB8AC3E}">
        <p14:creationId xmlns:p14="http://schemas.microsoft.com/office/powerpoint/2010/main" val="5371428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goes in my trust account?</a:t>
            </a:r>
          </a:p>
        </p:txBody>
      </p:sp>
      <p:sp>
        <p:nvSpPr>
          <p:cNvPr id="3" name="Content Placeholder 2"/>
          <p:cNvSpPr>
            <a:spLocks noGrp="1"/>
          </p:cNvSpPr>
          <p:nvPr>
            <p:ph idx="1"/>
          </p:nvPr>
        </p:nvSpPr>
        <p:spPr/>
        <p:txBody>
          <a:bodyPr>
            <a:normAutofit/>
          </a:bodyPr>
          <a:lstStyle/>
          <a:p>
            <a:pPr marL="0" indent="0">
              <a:buNone/>
            </a:pPr>
            <a:r>
              <a:rPr lang="en-US" b="1" dirty="0"/>
              <a:t>Ownership at Receipt</a:t>
            </a:r>
            <a:r>
              <a:rPr lang="en-US" dirty="0"/>
              <a:t> - Whether funds are deposited into a trust account or regular account depends on who owns the funds at the time they are received by the lawyer. </a:t>
            </a:r>
            <a:endParaRPr lang="en-US" b="1" dirty="0"/>
          </a:p>
          <a:p>
            <a:pPr marL="0" indent="0">
              <a:buNone/>
            </a:pPr>
            <a:endParaRPr lang="en-US" dirty="0"/>
          </a:p>
        </p:txBody>
      </p:sp>
    </p:spTree>
    <p:extLst>
      <p:ext uri="{BB962C8B-B14F-4D97-AF65-F5344CB8AC3E}">
        <p14:creationId xmlns:p14="http://schemas.microsoft.com/office/powerpoint/2010/main" val="42669091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Commingling</a:t>
            </a:r>
          </a:p>
        </p:txBody>
      </p:sp>
      <p:sp>
        <p:nvSpPr>
          <p:cNvPr id="3" name="Content Placeholder 2"/>
          <p:cNvSpPr>
            <a:spLocks noGrp="1"/>
          </p:cNvSpPr>
          <p:nvPr>
            <p:ph idx="1"/>
          </p:nvPr>
        </p:nvSpPr>
        <p:spPr/>
        <p:txBody>
          <a:bodyPr/>
          <a:lstStyle/>
          <a:p>
            <a:pPr marL="0" lvl="0" indent="0">
              <a:buNone/>
            </a:pPr>
            <a:r>
              <a:rPr lang="en-US" dirty="0"/>
              <a:t>Money and property must be kept separate from the lawyer’s personal or business property.  Only client and third-party funds should be deposited into the trust account.  </a:t>
            </a:r>
          </a:p>
        </p:txBody>
      </p:sp>
    </p:spTree>
    <p:extLst>
      <p:ext uri="{BB962C8B-B14F-4D97-AF65-F5344CB8AC3E}">
        <p14:creationId xmlns:p14="http://schemas.microsoft.com/office/powerpoint/2010/main" val="40961485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Money</a:t>
            </a:r>
          </a:p>
        </p:txBody>
      </p:sp>
      <p:sp>
        <p:nvSpPr>
          <p:cNvPr id="3" name="Content Placeholder 2"/>
          <p:cNvSpPr>
            <a:spLocks noGrp="1"/>
          </p:cNvSpPr>
          <p:nvPr>
            <p:ph idx="1"/>
          </p:nvPr>
        </p:nvSpPr>
        <p:spPr/>
        <p:txBody>
          <a:bodyPr/>
          <a:lstStyle/>
          <a:p>
            <a:pPr marL="0" lvl="0" indent="0">
              <a:buNone/>
            </a:pPr>
            <a:r>
              <a:rPr lang="en-US" b="1" dirty="0"/>
              <a:t>No Personal or Business Funds</a:t>
            </a:r>
            <a:r>
              <a:rPr lang="en-US" dirty="0"/>
              <a:t> - A lawyer must not deposit personal or business funds into an IOLTA account, except that the lawyer must deposit: (1) unearned attorney’s fees that the lawyer expects to earn; and (2) funds sufficient to cover account charges (credit card charges, NSF fees, stop payment charges, wire transfer charges, check charges). </a:t>
            </a:r>
          </a:p>
        </p:txBody>
      </p:sp>
    </p:spTree>
    <p:extLst>
      <p:ext uri="{BB962C8B-B14F-4D97-AF65-F5344CB8AC3E}">
        <p14:creationId xmlns:p14="http://schemas.microsoft.com/office/powerpoint/2010/main" val="3367403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D6B74-884F-4568-BD23-795D1481F95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70ADA56-6F2C-4011-B9FE-F20CB63CF66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BF803D2-751A-46FD-96D1-D09EA23F9A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36763838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Trust Account Labeling</a:t>
            </a:r>
          </a:p>
        </p:txBody>
      </p:sp>
      <p:sp>
        <p:nvSpPr>
          <p:cNvPr id="3" name="Content Placeholder 2"/>
          <p:cNvSpPr>
            <a:spLocks noGrp="1"/>
          </p:cNvSpPr>
          <p:nvPr>
            <p:ph idx="1"/>
          </p:nvPr>
        </p:nvSpPr>
        <p:spPr/>
        <p:txBody>
          <a:bodyPr/>
          <a:lstStyle/>
          <a:p>
            <a:pPr marL="0" lvl="0" indent="0">
              <a:buNone/>
            </a:pPr>
            <a:r>
              <a:rPr lang="en-US" b="1" dirty="0"/>
              <a:t>Trust Designation</a:t>
            </a:r>
            <a:r>
              <a:rPr lang="en-US" dirty="0"/>
              <a:t> - A trust account, checks and deposit slips must be designated as a trust account by use of terms such as “trust account,” “fiduciary account,” or “escrow account.”</a:t>
            </a:r>
            <a:endParaRPr lang="en-US" b="1" dirty="0"/>
          </a:p>
          <a:p>
            <a:pPr marL="0" indent="0">
              <a:buNone/>
            </a:pPr>
            <a:endParaRPr lang="en-US" dirty="0"/>
          </a:p>
        </p:txBody>
      </p:sp>
    </p:spTree>
    <p:extLst>
      <p:ext uri="{BB962C8B-B14F-4D97-AF65-F5344CB8AC3E}">
        <p14:creationId xmlns:p14="http://schemas.microsoft.com/office/powerpoint/2010/main" val="11038665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get it out?</a:t>
            </a:r>
          </a:p>
        </p:txBody>
      </p:sp>
      <p:sp>
        <p:nvSpPr>
          <p:cNvPr id="3" name="Content Placeholder 2"/>
          <p:cNvSpPr>
            <a:spLocks noGrp="1"/>
          </p:cNvSpPr>
          <p:nvPr>
            <p:ph idx="1"/>
          </p:nvPr>
        </p:nvSpPr>
        <p:spPr/>
        <p:txBody>
          <a:bodyPr/>
          <a:lstStyle/>
          <a:p>
            <a:pPr marL="0" lvl="0" indent="0">
              <a:buNone/>
            </a:pPr>
            <a:r>
              <a:rPr lang="en-US" dirty="0"/>
              <a:t>Withdrawals shall be made only by check payable to a named payee or by authorized electronic transfer. Rule 1.15(f)(3)  Checks may not be made out to cash.</a:t>
            </a:r>
            <a:endParaRPr lang="en-US" b="1" dirty="0"/>
          </a:p>
          <a:p>
            <a:pPr marL="0" indent="0">
              <a:buNone/>
            </a:pPr>
            <a:endParaRPr lang="en-US" b="1" dirty="0"/>
          </a:p>
        </p:txBody>
      </p:sp>
    </p:spTree>
    <p:extLst>
      <p:ext uri="{BB962C8B-B14F-4D97-AF65-F5344CB8AC3E}">
        <p14:creationId xmlns:p14="http://schemas.microsoft.com/office/powerpoint/2010/main" val="36154689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Disputed Funds</a:t>
            </a:r>
          </a:p>
        </p:txBody>
      </p:sp>
      <p:sp>
        <p:nvSpPr>
          <p:cNvPr id="3" name="Content Placeholder 2"/>
          <p:cNvSpPr>
            <a:spLocks noGrp="1"/>
          </p:cNvSpPr>
          <p:nvPr>
            <p:ph idx="1"/>
          </p:nvPr>
        </p:nvSpPr>
        <p:spPr/>
        <p:txBody>
          <a:bodyPr/>
          <a:lstStyle/>
          <a:p>
            <a:pPr marL="0" lvl="0" indent="0">
              <a:buNone/>
            </a:pPr>
            <a:r>
              <a:rPr lang="en-US" dirty="0"/>
              <a:t>When the ownership of funds is in dispute, the amount in dispute shall be held separately until there is an accounting and severance of the interests.  Any amount not in dispute should be promptly disbursed.  </a:t>
            </a:r>
          </a:p>
        </p:txBody>
      </p:sp>
    </p:spTree>
    <p:extLst>
      <p:ext uri="{BB962C8B-B14F-4D97-AF65-F5344CB8AC3E}">
        <p14:creationId xmlns:p14="http://schemas.microsoft.com/office/powerpoint/2010/main" val="25130466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Recordkeeping</a:t>
            </a:r>
          </a:p>
        </p:txBody>
      </p:sp>
      <p:sp>
        <p:nvSpPr>
          <p:cNvPr id="3" name="Content Placeholder 2"/>
          <p:cNvSpPr>
            <a:spLocks noGrp="1"/>
          </p:cNvSpPr>
          <p:nvPr>
            <p:ph idx="1"/>
          </p:nvPr>
        </p:nvSpPr>
        <p:spPr/>
        <p:txBody>
          <a:bodyPr>
            <a:normAutofit fontScale="85000" lnSpcReduction="10000"/>
          </a:bodyPr>
          <a:lstStyle/>
          <a:p>
            <a:pPr lvl="0" hangingPunct="0"/>
            <a:r>
              <a:rPr lang="en-US" b="1" dirty="0"/>
              <a:t>Complete Records</a:t>
            </a:r>
            <a:r>
              <a:rPr lang="en-US" dirty="0"/>
              <a:t> - Complete records of the account must be maintained.  </a:t>
            </a:r>
            <a:r>
              <a:rPr lang="en-US" i="1" dirty="0"/>
              <a:t>Complete records include:</a:t>
            </a:r>
            <a:endParaRPr lang="en-US" b="1" dirty="0"/>
          </a:p>
          <a:p>
            <a:pPr marL="0" indent="0" hangingPunct="0">
              <a:buNone/>
            </a:pPr>
            <a:endParaRPr lang="en-US" b="1" dirty="0"/>
          </a:p>
          <a:p>
            <a:pPr lvl="1" hangingPunct="0"/>
            <a:r>
              <a:rPr lang="en-US" dirty="0"/>
              <a:t> Receipt and disbursement journals</a:t>
            </a:r>
            <a:endParaRPr lang="en-US" b="1" dirty="0"/>
          </a:p>
          <a:p>
            <a:pPr lvl="1" hangingPunct="0"/>
            <a:r>
              <a:rPr lang="en-US" dirty="0"/>
              <a:t>Ledger records for all client trust accounts</a:t>
            </a:r>
            <a:endParaRPr lang="en-US" b="1" dirty="0"/>
          </a:p>
          <a:p>
            <a:pPr lvl="1" hangingPunct="0"/>
            <a:r>
              <a:rPr lang="en-US" dirty="0"/>
              <a:t>Copies of Retainer and Compensation agreements</a:t>
            </a:r>
            <a:endParaRPr lang="en-US" b="1" dirty="0"/>
          </a:p>
          <a:p>
            <a:pPr lvl="1" hangingPunct="0"/>
            <a:r>
              <a:rPr lang="en-US" dirty="0"/>
              <a:t>Copies of Accounting Statements to clients or third persons</a:t>
            </a:r>
            <a:endParaRPr lang="en-US" b="1" dirty="0"/>
          </a:p>
          <a:p>
            <a:pPr lvl="1" hangingPunct="0"/>
            <a:r>
              <a:rPr lang="en-US" dirty="0"/>
              <a:t>Copies of Bills for legal fees and expenses rendered to clients</a:t>
            </a:r>
            <a:endParaRPr lang="en-US" b="1" dirty="0"/>
          </a:p>
          <a:p>
            <a:pPr lvl="1" hangingPunct="0"/>
            <a:r>
              <a:rPr lang="en-US" dirty="0"/>
              <a:t>Copies of Bank Statements, canceled checks and deposits</a:t>
            </a:r>
            <a:endParaRPr lang="en-US" b="1" dirty="0"/>
          </a:p>
          <a:p>
            <a:pPr marL="0" indent="0">
              <a:buNone/>
            </a:pPr>
            <a:endParaRPr lang="en-US" dirty="0"/>
          </a:p>
        </p:txBody>
      </p:sp>
    </p:spTree>
    <p:extLst>
      <p:ext uri="{BB962C8B-B14F-4D97-AF65-F5344CB8AC3E}">
        <p14:creationId xmlns:p14="http://schemas.microsoft.com/office/powerpoint/2010/main" val="24141482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signs the checks?</a:t>
            </a:r>
          </a:p>
        </p:txBody>
      </p:sp>
      <p:sp>
        <p:nvSpPr>
          <p:cNvPr id="3" name="Content Placeholder 2"/>
          <p:cNvSpPr>
            <a:spLocks noGrp="1"/>
          </p:cNvSpPr>
          <p:nvPr>
            <p:ph idx="1"/>
          </p:nvPr>
        </p:nvSpPr>
        <p:spPr/>
        <p:txBody>
          <a:bodyPr/>
          <a:lstStyle/>
          <a:p>
            <a:pPr marL="0" lvl="0" indent="0">
              <a:buNone/>
            </a:pPr>
            <a:r>
              <a:rPr lang="en-US" b="1" dirty="0"/>
              <a:t>Direct Supervision Required </a:t>
            </a:r>
            <a:r>
              <a:rPr lang="en-US" dirty="0"/>
              <a:t>– Only a lawyer or a person under the direct supervision of the lawyer may be an authorized signatory on a client trust account.  </a:t>
            </a:r>
            <a:endParaRPr lang="en-US" b="1" dirty="0"/>
          </a:p>
          <a:p>
            <a:pPr marL="0" indent="0">
              <a:buNone/>
            </a:pPr>
            <a:endParaRPr lang="en-US" dirty="0"/>
          </a:p>
          <a:p>
            <a:pPr marL="0" indent="0">
              <a:buNone/>
            </a:pPr>
            <a:r>
              <a:rPr lang="en-US" dirty="0"/>
              <a:t>Remember: Rule 5.3 [Responsibilities Regarding Nonlawyer Assistants], Ala. R. Prof. C.  </a:t>
            </a:r>
          </a:p>
        </p:txBody>
      </p:sp>
    </p:spTree>
    <p:extLst>
      <p:ext uri="{BB962C8B-B14F-4D97-AF65-F5344CB8AC3E}">
        <p14:creationId xmlns:p14="http://schemas.microsoft.com/office/powerpoint/2010/main" val="338652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Do’s and Don’ts</a:t>
            </a:r>
          </a:p>
        </p:txBody>
      </p:sp>
      <p:sp>
        <p:nvSpPr>
          <p:cNvPr id="3" name="Content Placeholder 2"/>
          <p:cNvSpPr>
            <a:spLocks noGrp="1"/>
          </p:cNvSpPr>
          <p:nvPr>
            <p:ph idx="1"/>
          </p:nvPr>
        </p:nvSpPr>
        <p:spPr>
          <a:xfrm>
            <a:off x="457200" y="1600200"/>
            <a:ext cx="8229600" cy="5029200"/>
          </a:xfrm>
        </p:spPr>
        <p:txBody>
          <a:bodyPr>
            <a:normAutofit fontScale="70000" lnSpcReduction="20000"/>
          </a:bodyPr>
          <a:lstStyle/>
          <a:p>
            <a:pPr hangingPunct="0"/>
            <a:r>
              <a:rPr lang="en-US" dirty="0"/>
              <a:t>Maintain a General Ledger for all Accounts</a:t>
            </a:r>
          </a:p>
          <a:p>
            <a:pPr marL="0" indent="0" hangingPunct="0">
              <a:buNone/>
            </a:pPr>
            <a:endParaRPr lang="en-US" dirty="0"/>
          </a:p>
          <a:p>
            <a:pPr hangingPunct="0"/>
            <a:r>
              <a:rPr lang="en-US" dirty="0"/>
              <a:t>Do not withdraw funds with an ATM card or with a withdrawal slip at the teller window.</a:t>
            </a:r>
            <a:endParaRPr lang="en-US" b="1" dirty="0"/>
          </a:p>
          <a:p>
            <a:pPr marL="0" indent="0" hangingPunct="0">
              <a:buNone/>
            </a:pPr>
            <a:endParaRPr lang="en-US" b="1" dirty="0"/>
          </a:p>
          <a:p>
            <a:pPr lvl="0" hangingPunct="0"/>
            <a:r>
              <a:rPr lang="en-US" dirty="0"/>
              <a:t>Do not write checks payable to “Cash.”</a:t>
            </a:r>
            <a:endParaRPr lang="en-US" b="1" dirty="0"/>
          </a:p>
          <a:p>
            <a:pPr marL="0" indent="0" hangingPunct="0">
              <a:buNone/>
            </a:pPr>
            <a:endParaRPr lang="en-US" b="1" dirty="0"/>
          </a:p>
          <a:p>
            <a:pPr lvl="0" hangingPunct="0"/>
            <a:r>
              <a:rPr lang="en-US" dirty="0"/>
              <a:t>Do not make split or cash-back deposits.</a:t>
            </a:r>
            <a:endParaRPr lang="en-US" b="1" dirty="0"/>
          </a:p>
          <a:p>
            <a:pPr marL="0" indent="0" hangingPunct="0">
              <a:buNone/>
            </a:pPr>
            <a:r>
              <a:rPr lang="en-US" i="1" dirty="0"/>
              <a:t> </a:t>
            </a:r>
            <a:endParaRPr lang="en-US" b="1" dirty="0"/>
          </a:p>
          <a:p>
            <a:pPr lvl="0" hangingPunct="0"/>
            <a:r>
              <a:rPr lang="en-US" dirty="0"/>
              <a:t>Make copies of all items received and deposited.</a:t>
            </a:r>
            <a:endParaRPr lang="en-US" b="1" dirty="0"/>
          </a:p>
          <a:p>
            <a:pPr marL="0" indent="0" hangingPunct="0">
              <a:buNone/>
            </a:pPr>
            <a:r>
              <a:rPr lang="en-US" i="1" dirty="0"/>
              <a:t> </a:t>
            </a:r>
            <a:endParaRPr lang="en-US" b="1" dirty="0"/>
          </a:p>
          <a:p>
            <a:pPr lvl="0" hangingPunct="0"/>
            <a:r>
              <a:rPr lang="en-US" dirty="0"/>
              <a:t>Transfer earned fees to the general account regularly with adequate notation or documentation to show the source of the fees.</a:t>
            </a:r>
            <a:endParaRPr lang="en-US" b="1" dirty="0"/>
          </a:p>
          <a:p>
            <a:pPr marL="0" indent="0" hangingPunct="0">
              <a:buNone/>
            </a:pPr>
            <a:r>
              <a:rPr lang="en-US" dirty="0"/>
              <a:t> </a:t>
            </a:r>
            <a:endParaRPr lang="en-US" b="1" dirty="0"/>
          </a:p>
          <a:p>
            <a:endParaRPr lang="en-US" dirty="0"/>
          </a:p>
        </p:txBody>
      </p:sp>
    </p:spTree>
    <p:extLst>
      <p:ext uri="{BB962C8B-B14F-4D97-AF65-F5344CB8AC3E}">
        <p14:creationId xmlns:p14="http://schemas.microsoft.com/office/powerpoint/2010/main" val="18686188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55000" lnSpcReduction="20000"/>
          </a:bodyPr>
          <a:lstStyle/>
          <a:p>
            <a:pPr lvl="0" hangingPunct="0"/>
            <a:r>
              <a:rPr lang="en-US" dirty="0"/>
              <a:t>Pay all expenses not related to the client representation out of the general account.</a:t>
            </a:r>
            <a:endParaRPr lang="en-US" b="1" dirty="0"/>
          </a:p>
          <a:p>
            <a:pPr marL="0" indent="0" hangingPunct="0">
              <a:buNone/>
            </a:pPr>
            <a:endParaRPr lang="en-US" b="1" dirty="0"/>
          </a:p>
          <a:p>
            <a:pPr lvl="0" hangingPunct="0"/>
            <a:r>
              <a:rPr lang="en-US" dirty="0"/>
              <a:t>Reconcile the trust account monthly, or at the very least, quarterly.  </a:t>
            </a:r>
            <a:endParaRPr lang="en-US" b="1" dirty="0"/>
          </a:p>
          <a:p>
            <a:pPr marL="0" indent="0" hangingPunct="0">
              <a:buNone/>
            </a:pPr>
            <a:endParaRPr lang="en-US" b="1" dirty="0"/>
          </a:p>
          <a:p>
            <a:pPr lvl="0" hangingPunct="0"/>
            <a:r>
              <a:rPr lang="en-US" dirty="0"/>
              <a:t>All firm bank statements should be delivered </a:t>
            </a:r>
            <a:r>
              <a:rPr lang="en-US" u="sng" dirty="0"/>
              <a:t>unopened</a:t>
            </a:r>
            <a:r>
              <a:rPr lang="en-US" dirty="0"/>
              <a:t> to you each month for review.</a:t>
            </a:r>
            <a:endParaRPr lang="en-US" b="1" dirty="0"/>
          </a:p>
          <a:p>
            <a:pPr marL="0" indent="0" hangingPunct="0">
              <a:buNone/>
            </a:pPr>
            <a:endParaRPr lang="en-US" b="1" dirty="0"/>
          </a:p>
          <a:p>
            <a:pPr lvl="0" hangingPunct="0"/>
            <a:r>
              <a:rPr lang="en-US" dirty="0"/>
              <a:t>Secure bank statements and trust account records and limit access to them.</a:t>
            </a:r>
            <a:endParaRPr lang="en-US" b="1" dirty="0"/>
          </a:p>
          <a:p>
            <a:pPr marL="0" indent="0" hangingPunct="0">
              <a:buNone/>
            </a:pPr>
            <a:r>
              <a:rPr lang="en-US" dirty="0"/>
              <a:t> </a:t>
            </a:r>
          </a:p>
          <a:p>
            <a:pPr lvl="0" hangingPunct="0"/>
            <a:r>
              <a:rPr lang="en-US" dirty="0"/>
              <a:t>Keep a running list of outstanding checks and review it monthly.  No check should remain outstanding for more than two months without investigation and resolution.</a:t>
            </a:r>
            <a:endParaRPr lang="en-US" b="1" dirty="0"/>
          </a:p>
          <a:p>
            <a:pPr marL="0" indent="0" hangingPunct="0">
              <a:buNone/>
            </a:pPr>
            <a:r>
              <a:rPr lang="en-US" i="1" dirty="0"/>
              <a:t> </a:t>
            </a:r>
            <a:endParaRPr lang="en-US" b="1" dirty="0"/>
          </a:p>
          <a:p>
            <a:pPr lvl="0" hangingPunct="0"/>
            <a:r>
              <a:rPr lang="en-US" dirty="0"/>
              <a:t>If there is an irregularity in the account, then </a:t>
            </a:r>
            <a:r>
              <a:rPr lang="en-US" u="sng" dirty="0"/>
              <a:t>you</a:t>
            </a:r>
            <a:r>
              <a:rPr lang="en-US" dirty="0"/>
              <a:t> are responsible to  investigate and resolve it.</a:t>
            </a:r>
            <a:endParaRPr lang="en-US" b="1" dirty="0"/>
          </a:p>
          <a:p>
            <a:endParaRPr lang="en-US" dirty="0"/>
          </a:p>
        </p:txBody>
      </p:sp>
    </p:spTree>
    <p:extLst>
      <p:ext uri="{BB962C8B-B14F-4D97-AF65-F5344CB8AC3E}">
        <p14:creationId xmlns:p14="http://schemas.microsoft.com/office/powerpoint/2010/main" val="33007935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990600"/>
            <a:ext cx="5943600" cy="4572000"/>
          </a:xfrm>
        </p:spPr>
      </p:pic>
    </p:spTree>
    <p:extLst>
      <p:ext uri="{BB962C8B-B14F-4D97-AF65-F5344CB8AC3E}">
        <p14:creationId xmlns:p14="http://schemas.microsoft.com/office/powerpoint/2010/main" val="40528819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Rule 1.16(d)</a:t>
            </a:r>
            <a:br>
              <a:rPr lang="en-US" sz="3200" dirty="0"/>
            </a:br>
            <a:r>
              <a:rPr lang="en-US" sz="3200" dirty="0"/>
              <a:t>Declining or Terminating Representation</a:t>
            </a:r>
          </a:p>
        </p:txBody>
      </p:sp>
      <p:sp>
        <p:nvSpPr>
          <p:cNvPr id="3" name="Content Placeholder 2"/>
          <p:cNvSpPr>
            <a:spLocks noGrp="1"/>
          </p:cNvSpPr>
          <p:nvPr>
            <p:ph idx="1"/>
          </p:nvPr>
        </p:nvSpPr>
        <p:spPr/>
        <p:txBody>
          <a:bodyPr>
            <a:normAutofit lnSpcReduction="10000"/>
          </a:bodyPr>
          <a:lstStyle/>
          <a:p>
            <a:pPr marL="0" indent="0" algn="just">
              <a:buNone/>
            </a:pPr>
            <a:r>
              <a:rPr lang="en-US" sz="2400" dirty="0"/>
              <a:t>(d) Upon termination of representation, a lawyer shall take steps to the extent reasonably practicable to protect a client's interests, such as giving reasonable notice to the client, allowing time for employment of other counsel, surrendering papers and property to which the client is entitled and refunding any advance payment of fee that has not been earned. The lawyer may retain papers relating to the client to the extent permitted by other law.</a:t>
            </a:r>
          </a:p>
          <a:p>
            <a:pPr algn="just"/>
            <a:r>
              <a:rPr lang="en-US" dirty="0"/>
              <a:t>Return the client’s file unless a valid attorney’s lien exists.</a:t>
            </a:r>
          </a:p>
          <a:p>
            <a:pPr algn="just"/>
            <a:r>
              <a:rPr lang="en-US" dirty="0"/>
              <a:t>Issue a termination of representation letter.</a:t>
            </a:r>
          </a:p>
          <a:p>
            <a:pPr marL="0" indent="0" algn="just">
              <a:buNone/>
            </a:pPr>
            <a:endParaRPr lang="en-US" dirty="0"/>
          </a:p>
        </p:txBody>
      </p:sp>
    </p:spTree>
    <p:extLst>
      <p:ext uri="{BB962C8B-B14F-4D97-AF65-F5344CB8AC3E}">
        <p14:creationId xmlns:p14="http://schemas.microsoft.com/office/powerpoint/2010/main" val="30173445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to Do if You Do Get That Letter?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1676400"/>
            <a:ext cx="4343399" cy="3886199"/>
          </a:xfrm>
        </p:spPr>
      </p:pic>
    </p:spTree>
    <p:extLst>
      <p:ext uri="{BB962C8B-B14F-4D97-AF65-F5344CB8AC3E}">
        <p14:creationId xmlns:p14="http://schemas.microsoft.com/office/powerpoint/2010/main" val="1682408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F7F34-48A2-4C81-8BBA-3DCACE05D01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E060B6E-8ABD-42E1-8E35-F54A44ED82C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0C646E4-1D86-46CE-8CF6-967A5617A3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29010769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r>
              <a:rPr lang="en-US" dirty="0"/>
              <a:t>Don’t Panic.  75% of all complaints are screened out after the attorney’s initial response.</a:t>
            </a:r>
          </a:p>
          <a:p>
            <a:r>
              <a:rPr lang="en-US" dirty="0"/>
              <a:t>But do respond.  Lawyer’s are subject to a summary suspension of their law license for failing to respond to a bar complaint.</a:t>
            </a:r>
          </a:p>
          <a:p>
            <a:r>
              <a:rPr lang="en-US" dirty="0"/>
              <a:t>Don’t get angry at Bar staff.  It doesn’t help.</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4224337"/>
            <a:ext cx="3505200" cy="2024063"/>
          </a:xfrm>
          <a:prstGeom prst="rect">
            <a:avLst/>
          </a:prstGeom>
        </p:spPr>
      </p:pic>
    </p:spTree>
    <p:extLst>
      <p:ext uri="{BB962C8B-B14F-4D97-AF65-F5344CB8AC3E}">
        <p14:creationId xmlns:p14="http://schemas.microsoft.com/office/powerpoint/2010/main" val="24139262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KISS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295401"/>
            <a:ext cx="5715000" cy="2362200"/>
          </a:xfrm>
        </p:spPr>
      </p:pic>
      <p:sp>
        <p:nvSpPr>
          <p:cNvPr id="5" name="TextBox 4"/>
          <p:cNvSpPr txBox="1"/>
          <p:nvPr/>
        </p:nvSpPr>
        <p:spPr>
          <a:xfrm>
            <a:off x="1600200" y="4114800"/>
            <a:ext cx="556260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Keep your response simple and to the point.</a:t>
            </a:r>
          </a:p>
          <a:p>
            <a:pPr marL="285750" indent="-285750">
              <a:buFont typeface="Arial" panose="020B0604020202020204" pitchFamily="34" charset="0"/>
              <a:buChar char="•"/>
            </a:pPr>
            <a:r>
              <a:rPr lang="en-US" dirty="0"/>
              <a:t>Address all of the allegations of the complaint.</a:t>
            </a:r>
          </a:p>
          <a:p>
            <a:pPr marL="285750" indent="-285750">
              <a:buFont typeface="Arial" panose="020B0604020202020204" pitchFamily="34" charset="0"/>
              <a:buChar char="•"/>
            </a:pPr>
            <a:r>
              <a:rPr lang="en-US" dirty="0"/>
              <a:t>Attach any supporting documents.</a:t>
            </a:r>
          </a:p>
          <a:p>
            <a:pPr marL="285750" indent="-285750">
              <a:buFont typeface="Arial" panose="020B0604020202020204" pitchFamily="34" charset="0"/>
              <a:buChar char="•"/>
            </a:pPr>
            <a:r>
              <a:rPr lang="en-US" dirty="0"/>
              <a:t>Briefly address and explain any relevant portions of the law if necessary to address the complaint.</a:t>
            </a:r>
          </a:p>
          <a:p>
            <a:endParaRPr lang="en-US" dirty="0"/>
          </a:p>
        </p:txBody>
      </p:sp>
    </p:spTree>
    <p:extLst>
      <p:ext uri="{BB962C8B-B14F-4D97-AF65-F5344CB8AC3E}">
        <p14:creationId xmlns:p14="http://schemas.microsoft.com/office/powerpoint/2010/main" val="3869129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Most Importantly!</a:t>
            </a:r>
          </a:p>
        </p:txBody>
      </p:sp>
      <p:sp>
        <p:nvSpPr>
          <p:cNvPr id="3" name="Content Placeholder 2"/>
          <p:cNvSpPr>
            <a:spLocks noGrp="1"/>
          </p:cNvSpPr>
          <p:nvPr>
            <p:ph idx="1"/>
          </p:nvPr>
        </p:nvSpPr>
        <p:spPr/>
        <p:txBody>
          <a:bodyPr/>
          <a:lstStyle/>
          <a:p>
            <a:r>
              <a:rPr lang="en-US" dirty="0"/>
              <a:t>Do Not Lie or Mislead in Your Response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2286000"/>
            <a:ext cx="3810000" cy="3657600"/>
          </a:xfrm>
          <a:prstGeom prst="rect">
            <a:avLst/>
          </a:prstGeom>
        </p:spPr>
      </p:pic>
    </p:spTree>
    <p:extLst>
      <p:ext uri="{BB962C8B-B14F-4D97-AF65-F5344CB8AC3E}">
        <p14:creationId xmlns:p14="http://schemas.microsoft.com/office/powerpoint/2010/main" val="2807801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Lawyer Assistance Programs</a:t>
            </a:r>
          </a:p>
        </p:txBody>
      </p:sp>
      <p:sp>
        <p:nvSpPr>
          <p:cNvPr id="3" name="Content Placeholder 2"/>
          <p:cNvSpPr>
            <a:spLocks noGrp="1"/>
          </p:cNvSpPr>
          <p:nvPr>
            <p:ph idx="1"/>
          </p:nvPr>
        </p:nvSpPr>
        <p:spPr/>
        <p:txBody>
          <a:bodyPr>
            <a:normAutofit/>
          </a:bodyPr>
          <a:lstStyle/>
          <a:p>
            <a:pPr marL="0" indent="0">
              <a:buNone/>
            </a:pPr>
            <a:r>
              <a:rPr lang="en-US" sz="1600" b="1" dirty="0"/>
              <a:t>Alabama Lawyer Assistance Program</a:t>
            </a:r>
            <a:br>
              <a:rPr lang="en-US" sz="1600" b="1" dirty="0"/>
            </a:br>
            <a:br>
              <a:rPr lang="en-US" sz="1600" dirty="0"/>
            </a:br>
            <a:r>
              <a:rPr lang="en-US" sz="1600" dirty="0"/>
              <a:t>(334) 517-2238 - Phone </a:t>
            </a:r>
            <a:br>
              <a:rPr lang="en-US" sz="1600" dirty="0"/>
            </a:br>
            <a:r>
              <a:rPr lang="en-US" sz="1600" dirty="0"/>
              <a:t>(334) 517-2239 - Fax </a:t>
            </a:r>
            <a:br>
              <a:rPr lang="en-US" sz="1600" dirty="0"/>
            </a:br>
            <a:r>
              <a:rPr lang="en-US" sz="1600" dirty="0"/>
              <a:t>(334) 224-6920  - 24 Hour Confidential Helpline </a:t>
            </a:r>
            <a:br>
              <a:rPr lang="en-US" sz="1600" dirty="0"/>
            </a:br>
            <a:r>
              <a:rPr lang="en-US" sz="1600" dirty="0">
                <a:hlinkClick r:id="rId3"/>
              </a:rPr>
              <a:t>jeremy.rakes@alabar.org</a:t>
            </a:r>
            <a:endParaRPr lang="en-US" sz="1600" dirty="0"/>
          </a:p>
          <a:p>
            <a:pPr marL="0" indent="0">
              <a:buNone/>
            </a:pPr>
            <a:endParaRPr lang="en-US" sz="1600" dirty="0"/>
          </a:p>
          <a:p>
            <a:pPr marL="0" indent="0">
              <a:buNone/>
            </a:pPr>
            <a:r>
              <a:rPr lang="en-US" sz="1600" dirty="0">
                <a:hlinkClick r:id="rId4"/>
              </a:rPr>
              <a:t>http://www.alabar.org/alap/</a:t>
            </a:r>
            <a:endParaRPr lang="en-US" sz="1600" dirty="0"/>
          </a:p>
          <a:p>
            <a:pPr marL="0" indent="0">
              <a:buNone/>
            </a:pPr>
            <a:endParaRPr lang="en-US" sz="1600" dirty="0"/>
          </a:p>
          <a:p>
            <a:pPr marL="0" indent="0">
              <a:buNone/>
            </a:pPr>
            <a:r>
              <a:rPr lang="en-US" sz="1600" dirty="0"/>
              <a:t>	</a:t>
            </a:r>
          </a:p>
          <a:p>
            <a:pPr marL="0" indent="0">
              <a:buNone/>
            </a:pPr>
            <a:r>
              <a:rPr lang="en-US" sz="1600" dirty="0"/>
              <a:t>	</a:t>
            </a:r>
          </a:p>
        </p:txBody>
      </p:sp>
    </p:spTree>
    <p:extLst>
      <p:ext uri="{BB962C8B-B14F-4D97-AF65-F5344CB8AC3E}">
        <p14:creationId xmlns:p14="http://schemas.microsoft.com/office/powerpoint/2010/main" val="2673744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Avoid a Complaint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4006240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 Criminal and Family Law?</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600200"/>
            <a:ext cx="3557587" cy="39624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1600200"/>
            <a:ext cx="3733800" cy="3962400"/>
          </a:xfrm>
          <a:prstGeom prst="rect">
            <a:avLst/>
          </a:prstGeom>
        </p:spPr>
      </p:pic>
    </p:spTree>
    <p:extLst>
      <p:ext uri="{BB962C8B-B14F-4D97-AF65-F5344CB8AC3E}">
        <p14:creationId xmlns:p14="http://schemas.microsoft.com/office/powerpoint/2010/main" val="1682205250"/>
      </p:ext>
    </p:extLst>
  </p:cSld>
  <p:clrMapOvr>
    <a:masterClrMapping/>
  </p:clrMapOvr>
</p:sld>
</file>

<file path=ppt/theme/theme1.xml><?xml version="1.0" encoding="utf-8"?>
<a:theme xmlns:a="http://schemas.openxmlformats.org/drawingml/2006/main" name="Etowah County November 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Etowah County November 2019</Template>
  <TotalTime>13</TotalTime>
  <Words>3158</Words>
  <Application>Microsoft Office PowerPoint</Application>
  <PresentationFormat>On-screen Show (4:3)</PresentationFormat>
  <Paragraphs>264</Paragraphs>
  <Slides>62</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62</vt:i4>
      </vt:variant>
    </vt:vector>
  </HeadingPairs>
  <TitlesOfParts>
    <vt:vector size="66" baseType="lpstr">
      <vt:lpstr>Arial</vt:lpstr>
      <vt:lpstr>Calibri</vt:lpstr>
      <vt:lpstr>Times New Roman</vt:lpstr>
      <vt:lpstr>Etowah County November 2019</vt:lpstr>
      <vt:lpstr>Alabama State Bar</vt:lpstr>
      <vt:lpstr>PowerPoint Presentation</vt:lpstr>
      <vt:lpstr>  </vt:lpstr>
      <vt:lpstr>PowerPoint Presentation</vt:lpstr>
      <vt:lpstr>PowerPoint Presentation</vt:lpstr>
      <vt:lpstr>PowerPoint Presentation</vt:lpstr>
      <vt:lpstr>Lawyer Assistance Programs</vt:lpstr>
      <vt:lpstr>How to Avoid a Complaint</vt:lpstr>
      <vt:lpstr>Avoid Criminal and Family Law?</vt:lpstr>
      <vt:lpstr>2019 Disciplinary Stats</vt:lpstr>
      <vt:lpstr>Don’t Rely on Your Friends for Ethics Advice</vt:lpstr>
      <vt:lpstr>Ethics Opinions</vt:lpstr>
      <vt:lpstr>Informal Opinions</vt:lpstr>
      <vt:lpstr>Informal Opinions</vt:lpstr>
      <vt:lpstr>PowerPoint Presentation</vt:lpstr>
      <vt:lpstr>Can an Alabama Lawyer be sanctioned for private conduct?  Answer:  YES</vt:lpstr>
      <vt:lpstr>Rule 8.4, Ala. R. Prof. C. Misconduct</vt:lpstr>
      <vt:lpstr>Common Violations of Alabama Rule 8.4(g)</vt:lpstr>
      <vt:lpstr>The Lawyer and his Washing Machine </vt:lpstr>
      <vt:lpstr>PowerPoint Presentation</vt:lpstr>
      <vt:lpstr>PowerPoint Presentation</vt:lpstr>
      <vt:lpstr>PowerPoint Presentation</vt:lpstr>
      <vt:lpstr>Screen Your Potential Clients</vt:lpstr>
      <vt:lpstr>Rule 1.7 Conflict of Interest:  General Rule</vt:lpstr>
      <vt:lpstr>Rule 1.9 Conflict of Interest: Former Clients</vt:lpstr>
      <vt:lpstr>Remember!</vt:lpstr>
      <vt:lpstr>Know Your Caseload Threshold</vt:lpstr>
      <vt:lpstr>Rule 1.3 Diligence</vt:lpstr>
      <vt:lpstr>Communication is the Key</vt:lpstr>
      <vt:lpstr>Rule 1.4 Communication</vt:lpstr>
      <vt:lpstr>PowerPoint Presentation</vt:lpstr>
      <vt:lpstr>Confidentiality and the Dangers of Technology</vt:lpstr>
      <vt:lpstr>PowerPoint Presentation</vt:lpstr>
      <vt:lpstr>Rule 1.8 – Prohibited Transactions (l) &amp; (m)</vt:lpstr>
      <vt:lpstr>Fee Agreements</vt:lpstr>
      <vt:lpstr>Rule 1.5 Fees</vt:lpstr>
      <vt:lpstr>PowerPoint Presentation</vt:lpstr>
      <vt:lpstr>PowerPoint Presentation</vt:lpstr>
      <vt:lpstr>PowerPoint Presentation</vt:lpstr>
      <vt:lpstr>No Naked Referrals for Non-Contingency Matters </vt:lpstr>
      <vt:lpstr>Prohibited Fee Contract Provisions</vt:lpstr>
      <vt:lpstr>Prohibited Fee Contract Provisions</vt:lpstr>
      <vt:lpstr>Prohibited Fee Contract Provisions</vt:lpstr>
      <vt:lpstr>Prohibited Fee Contract Provisions</vt:lpstr>
      <vt:lpstr>Trust Accounts</vt:lpstr>
      <vt:lpstr>Trust Account Management</vt:lpstr>
      <vt:lpstr>What goes in my trust account?</vt:lpstr>
      <vt:lpstr>No Commingling</vt:lpstr>
      <vt:lpstr>My Money</vt:lpstr>
      <vt:lpstr>Trust Account Labeling</vt:lpstr>
      <vt:lpstr>How do I get it out?</vt:lpstr>
      <vt:lpstr>Disputed Funds</vt:lpstr>
      <vt:lpstr>Recordkeeping</vt:lpstr>
      <vt:lpstr>Who signs the checks?</vt:lpstr>
      <vt:lpstr>Do’s and Don’ts</vt:lpstr>
      <vt:lpstr>PowerPoint Presentation</vt:lpstr>
      <vt:lpstr>PowerPoint Presentation</vt:lpstr>
      <vt:lpstr>Rule 1.16(d) Declining or Terminating Representation</vt:lpstr>
      <vt:lpstr>What to Do if You Do Get That Letter?</vt:lpstr>
      <vt:lpstr>PowerPoint Presentation</vt:lpstr>
      <vt:lpstr>Remember KISS</vt:lpstr>
      <vt:lpstr>And Most Importantly!</vt:lpstr>
    </vt:vector>
  </TitlesOfParts>
  <Company>Alabama State Bar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Alabama State Bar</dc:title>
  <dc:creator>Jeremy McIntire</dc:creator>
  <cp:lastModifiedBy>Jeremy McIntire</cp:lastModifiedBy>
  <cp:revision>4</cp:revision>
  <cp:lastPrinted>2019-12-04T22:49:05Z</cp:lastPrinted>
  <dcterms:created xsi:type="dcterms:W3CDTF">2019-12-02T17:50:56Z</dcterms:created>
  <dcterms:modified xsi:type="dcterms:W3CDTF">2022-11-17T15:32:18Z</dcterms:modified>
</cp:coreProperties>
</file>