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6"/>
  </p:notesMasterIdLst>
  <p:sldIdLst>
    <p:sldId id="257" r:id="rId2"/>
    <p:sldId id="258" r:id="rId3"/>
    <p:sldId id="259" r:id="rId4"/>
    <p:sldId id="260" r:id="rId5"/>
    <p:sldId id="261" r:id="rId6"/>
    <p:sldId id="262" r:id="rId7"/>
    <p:sldId id="263" r:id="rId8"/>
    <p:sldId id="275" r:id="rId9"/>
    <p:sldId id="264" r:id="rId10"/>
    <p:sldId id="265" r:id="rId11"/>
    <p:sldId id="266" r:id="rId12"/>
    <p:sldId id="267" r:id="rId13"/>
    <p:sldId id="268" r:id="rId14"/>
    <p:sldId id="269" r:id="rId15"/>
    <p:sldId id="270" r:id="rId16"/>
    <p:sldId id="271" r:id="rId17"/>
    <p:sldId id="272" r:id="rId18"/>
    <p:sldId id="276" r:id="rId19"/>
    <p:sldId id="277" r:id="rId20"/>
    <p:sldId id="278" r:id="rId21"/>
    <p:sldId id="279" r:id="rId22"/>
    <p:sldId id="273" r:id="rId23"/>
    <p:sldId id="274"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119" d="100"/>
          <a:sy n="119" d="100"/>
        </p:scale>
        <p:origin x="10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CD8A51-7924-464A-A110-61DB22A3C95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BE177AD-6425-48BB-AD72-167DA09C532B}">
      <dgm:prSet/>
      <dgm:spPr/>
      <dgm:t>
        <a:bodyPr/>
        <a:lstStyle/>
        <a:p>
          <a:r>
            <a:rPr lang="en-US"/>
            <a:t>Increased enforcement of Sexual and Professional Boundary Violations</a:t>
          </a:r>
        </a:p>
      </dgm:t>
    </dgm:pt>
    <dgm:pt modelId="{1C636457-C24C-4E89-95DB-E59E7281BBC0}" type="parTrans" cxnId="{55E96631-F9BE-4494-A807-C959B494E5CF}">
      <dgm:prSet/>
      <dgm:spPr/>
      <dgm:t>
        <a:bodyPr/>
        <a:lstStyle/>
        <a:p>
          <a:endParaRPr lang="en-US"/>
        </a:p>
      </dgm:t>
    </dgm:pt>
    <dgm:pt modelId="{EB475B3C-6E99-4253-BAD5-BF6BF74B6EEE}" type="sibTrans" cxnId="{55E96631-F9BE-4494-A807-C959B494E5CF}">
      <dgm:prSet/>
      <dgm:spPr/>
      <dgm:t>
        <a:bodyPr/>
        <a:lstStyle/>
        <a:p>
          <a:endParaRPr lang="en-US"/>
        </a:p>
      </dgm:t>
    </dgm:pt>
    <dgm:pt modelId="{54025B8A-4B1D-4A93-B36C-3A0EABEDB8A8}">
      <dgm:prSet/>
      <dgm:spPr/>
      <dgm:t>
        <a:bodyPr/>
        <a:lstStyle/>
        <a:p>
          <a:r>
            <a:rPr lang="en-US"/>
            <a:t>Medical Marijuana </a:t>
          </a:r>
        </a:p>
      </dgm:t>
    </dgm:pt>
    <dgm:pt modelId="{953D0D73-0E7C-41DD-9D50-6AF617B05F59}" type="parTrans" cxnId="{B2A61682-46A7-4B20-8C7F-8465AB77DA23}">
      <dgm:prSet/>
      <dgm:spPr/>
      <dgm:t>
        <a:bodyPr/>
        <a:lstStyle/>
        <a:p>
          <a:endParaRPr lang="en-US"/>
        </a:p>
      </dgm:t>
    </dgm:pt>
    <dgm:pt modelId="{F778ECED-5BE5-4592-8810-49BB78C3B75C}" type="sibTrans" cxnId="{B2A61682-46A7-4B20-8C7F-8465AB77DA23}">
      <dgm:prSet/>
      <dgm:spPr/>
      <dgm:t>
        <a:bodyPr/>
        <a:lstStyle/>
        <a:p>
          <a:endParaRPr lang="en-US"/>
        </a:p>
      </dgm:t>
    </dgm:pt>
    <dgm:pt modelId="{F27F724B-C15A-4E4C-A2F5-787CD0E78851}">
      <dgm:prSet/>
      <dgm:spPr/>
      <dgm:t>
        <a:bodyPr/>
        <a:lstStyle/>
        <a:p>
          <a:r>
            <a:rPr lang="en-US"/>
            <a:t>Telehealth Legislation</a:t>
          </a:r>
        </a:p>
      </dgm:t>
    </dgm:pt>
    <dgm:pt modelId="{B36E1875-9373-40F6-92B6-E087E6982169}" type="parTrans" cxnId="{8205A376-ABBF-4A02-8E7C-058A356489AA}">
      <dgm:prSet/>
      <dgm:spPr/>
      <dgm:t>
        <a:bodyPr/>
        <a:lstStyle/>
        <a:p>
          <a:endParaRPr lang="en-US"/>
        </a:p>
      </dgm:t>
    </dgm:pt>
    <dgm:pt modelId="{7D32392C-8B59-4EC0-A78E-305C49DA1220}" type="sibTrans" cxnId="{8205A376-ABBF-4A02-8E7C-058A356489AA}">
      <dgm:prSet/>
      <dgm:spPr/>
      <dgm:t>
        <a:bodyPr/>
        <a:lstStyle/>
        <a:p>
          <a:endParaRPr lang="en-US"/>
        </a:p>
      </dgm:t>
    </dgm:pt>
    <dgm:pt modelId="{CFDC51B3-3799-492B-8FC7-0BDB1C303A49}">
      <dgm:prSet/>
      <dgm:spPr/>
      <dgm:t>
        <a:bodyPr/>
        <a:lstStyle/>
        <a:p>
          <a:r>
            <a:rPr lang="en-US"/>
            <a:t>Medical Records Rule</a:t>
          </a:r>
        </a:p>
      </dgm:t>
    </dgm:pt>
    <dgm:pt modelId="{AE012CCF-3281-4B78-A17E-C232C3FAC02C}" type="parTrans" cxnId="{BDC0A395-3C75-4189-81EB-0BF76B3D78A5}">
      <dgm:prSet/>
      <dgm:spPr/>
      <dgm:t>
        <a:bodyPr/>
        <a:lstStyle/>
        <a:p>
          <a:endParaRPr lang="en-US"/>
        </a:p>
      </dgm:t>
    </dgm:pt>
    <dgm:pt modelId="{CE7700A6-4A63-425A-9D2B-11C8D8184D8A}" type="sibTrans" cxnId="{BDC0A395-3C75-4189-81EB-0BF76B3D78A5}">
      <dgm:prSet/>
      <dgm:spPr/>
      <dgm:t>
        <a:bodyPr/>
        <a:lstStyle/>
        <a:p>
          <a:endParaRPr lang="en-US"/>
        </a:p>
      </dgm:t>
    </dgm:pt>
    <dgm:pt modelId="{41D49277-0975-4BAB-8D4A-8BAB83709DCB}">
      <dgm:prSet/>
      <dgm:spPr/>
      <dgm:t>
        <a:bodyPr/>
        <a:lstStyle/>
        <a:p>
          <a:r>
            <a:rPr lang="en-US"/>
            <a:t>Leadership Updates</a:t>
          </a:r>
        </a:p>
      </dgm:t>
    </dgm:pt>
    <dgm:pt modelId="{AB82FBFF-5822-4039-B923-C09975936310}" type="parTrans" cxnId="{D8DA05BF-638F-4C23-B0F0-F7B94CDC1207}">
      <dgm:prSet/>
      <dgm:spPr/>
      <dgm:t>
        <a:bodyPr/>
        <a:lstStyle/>
        <a:p>
          <a:endParaRPr lang="en-US"/>
        </a:p>
      </dgm:t>
    </dgm:pt>
    <dgm:pt modelId="{1FEBF0E6-6F81-4674-A04B-8764C3DDD31D}" type="sibTrans" cxnId="{D8DA05BF-638F-4C23-B0F0-F7B94CDC1207}">
      <dgm:prSet/>
      <dgm:spPr/>
      <dgm:t>
        <a:bodyPr/>
        <a:lstStyle/>
        <a:p>
          <a:endParaRPr lang="en-US"/>
        </a:p>
      </dgm:t>
    </dgm:pt>
    <dgm:pt modelId="{F87A9EAF-3EE8-4BD9-956B-8922E063155B}" type="pres">
      <dgm:prSet presAssocID="{E7CD8A51-7924-464A-A110-61DB22A3C955}" presName="linear" presStyleCnt="0">
        <dgm:presLayoutVars>
          <dgm:animLvl val="lvl"/>
          <dgm:resizeHandles val="exact"/>
        </dgm:presLayoutVars>
      </dgm:prSet>
      <dgm:spPr/>
    </dgm:pt>
    <dgm:pt modelId="{43826D7D-897D-4495-9056-909FE50B971C}" type="pres">
      <dgm:prSet presAssocID="{EBE177AD-6425-48BB-AD72-167DA09C532B}" presName="parentText" presStyleLbl="node1" presStyleIdx="0" presStyleCnt="5">
        <dgm:presLayoutVars>
          <dgm:chMax val="0"/>
          <dgm:bulletEnabled val="1"/>
        </dgm:presLayoutVars>
      </dgm:prSet>
      <dgm:spPr/>
    </dgm:pt>
    <dgm:pt modelId="{EBB8BB6C-D9BA-471F-93AB-42D7D2475CE8}" type="pres">
      <dgm:prSet presAssocID="{EB475B3C-6E99-4253-BAD5-BF6BF74B6EEE}" presName="spacer" presStyleCnt="0"/>
      <dgm:spPr/>
    </dgm:pt>
    <dgm:pt modelId="{F4BA5F04-7F0B-4E7F-B04E-D8EDB00BCECC}" type="pres">
      <dgm:prSet presAssocID="{54025B8A-4B1D-4A93-B36C-3A0EABEDB8A8}" presName="parentText" presStyleLbl="node1" presStyleIdx="1" presStyleCnt="5">
        <dgm:presLayoutVars>
          <dgm:chMax val="0"/>
          <dgm:bulletEnabled val="1"/>
        </dgm:presLayoutVars>
      </dgm:prSet>
      <dgm:spPr/>
    </dgm:pt>
    <dgm:pt modelId="{531E9720-5D75-4D31-A743-3CBDE398DF15}" type="pres">
      <dgm:prSet presAssocID="{F778ECED-5BE5-4592-8810-49BB78C3B75C}" presName="spacer" presStyleCnt="0"/>
      <dgm:spPr/>
    </dgm:pt>
    <dgm:pt modelId="{72A41530-A158-4B20-AB18-A25904992721}" type="pres">
      <dgm:prSet presAssocID="{F27F724B-C15A-4E4C-A2F5-787CD0E78851}" presName="parentText" presStyleLbl="node1" presStyleIdx="2" presStyleCnt="5">
        <dgm:presLayoutVars>
          <dgm:chMax val="0"/>
          <dgm:bulletEnabled val="1"/>
        </dgm:presLayoutVars>
      </dgm:prSet>
      <dgm:spPr/>
    </dgm:pt>
    <dgm:pt modelId="{37A90C21-51EE-4422-B30E-23A5D7D02881}" type="pres">
      <dgm:prSet presAssocID="{7D32392C-8B59-4EC0-A78E-305C49DA1220}" presName="spacer" presStyleCnt="0"/>
      <dgm:spPr/>
    </dgm:pt>
    <dgm:pt modelId="{31F6BF3E-3077-4329-9867-1BBD296934D5}" type="pres">
      <dgm:prSet presAssocID="{CFDC51B3-3799-492B-8FC7-0BDB1C303A49}" presName="parentText" presStyleLbl="node1" presStyleIdx="3" presStyleCnt="5">
        <dgm:presLayoutVars>
          <dgm:chMax val="0"/>
          <dgm:bulletEnabled val="1"/>
        </dgm:presLayoutVars>
      </dgm:prSet>
      <dgm:spPr/>
    </dgm:pt>
    <dgm:pt modelId="{7955A3C9-B77B-4155-971A-DFCBEB8E3671}" type="pres">
      <dgm:prSet presAssocID="{CE7700A6-4A63-425A-9D2B-11C8D8184D8A}" presName="spacer" presStyleCnt="0"/>
      <dgm:spPr/>
    </dgm:pt>
    <dgm:pt modelId="{194CB0C0-6FFB-445F-A5FD-71579208952D}" type="pres">
      <dgm:prSet presAssocID="{41D49277-0975-4BAB-8D4A-8BAB83709DCB}" presName="parentText" presStyleLbl="node1" presStyleIdx="4" presStyleCnt="5">
        <dgm:presLayoutVars>
          <dgm:chMax val="0"/>
          <dgm:bulletEnabled val="1"/>
        </dgm:presLayoutVars>
      </dgm:prSet>
      <dgm:spPr/>
    </dgm:pt>
  </dgm:ptLst>
  <dgm:cxnLst>
    <dgm:cxn modelId="{5BF2B62B-FFF3-4384-ACA9-F32C75DB5839}" type="presOf" srcId="{41D49277-0975-4BAB-8D4A-8BAB83709DCB}" destId="{194CB0C0-6FFB-445F-A5FD-71579208952D}" srcOrd="0" destOrd="0" presId="urn:microsoft.com/office/officeart/2005/8/layout/vList2"/>
    <dgm:cxn modelId="{55E96631-F9BE-4494-A807-C959B494E5CF}" srcId="{E7CD8A51-7924-464A-A110-61DB22A3C955}" destId="{EBE177AD-6425-48BB-AD72-167DA09C532B}" srcOrd="0" destOrd="0" parTransId="{1C636457-C24C-4E89-95DB-E59E7281BBC0}" sibTransId="{EB475B3C-6E99-4253-BAD5-BF6BF74B6EEE}"/>
    <dgm:cxn modelId="{8205A376-ABBF-4A02-8E7C-058A356489AA}" srcId="{E7CD8A51-7924-464A-A110-61DB22A3C955}" destId="{F27F724B-C15A-4E4C-A2F5-787CD0E78851}" srcOrd="2" destOrd="0" parTransId="{B36E1875-9373-40F6-92B6-E087E6982169}" sibTransId="{7D32392C-8B59-4EC0-A78E-305C49DA1220}"/>
    <dgm:cxn modelId="{B2A61682-46A7-4B20-8C7F-8465AB77DA23}" srcId="{E7CD8A51-7924-464A-A110-61DB22A3C955}" destId="{54025B8A-4B1D-4A93-B36C-3A0EABEDB8A8}" srcOrd="1" destOrd="0" parTransId="{953D0D73-0E7C-41DD-9D50-6AF617B05F59}" sibTransId="{F778ECED-5BE5-4592-8810-49BB78C3B75C}"/>
    <dgm:cxn modelId="{05719A89-DE17-45C2-A22D-680952AB3115}" type="presOf" srcId="{54025B8A-4B1D-4A93-B36C-3A0EABEDB8A8}" destId="{F4BA5F04-7F0B-4E7F-B04E-D8EDB00BCECC}" srcOrd="0" destOrd="0" presId="urn:microsoft.com/office/officeart/2005/8/layout/vList2"/>
    <dgm:cxn modelId="{BDC0A395-3C75-4189-81EB-0BF76B3D78A5}" srcId="{E7CD8A51-7924-464A-A110-61DB22A3C955}" destId="{CFDC51B3-3799-492B-8FC7-0BDB1C303A49}" srcOrd="3" destOrd="0" parTransId="{AE012CCF-3281-4B78-A17E-C232C3FAC02C}" sibTransId="{CE7700A6-4A63-425A-9D2B-11C8D8184D8A}"/>
    <dgm:cxn modelId="{24B57BAE-4E8A-40CD-9C7D-F8B40E491B9D}" type="presOf" srcId="{CFDC51B3-3799-492B-8FC7-0BDB1C303A49}" destId="{31F6BF3E-3077-4329-9867-1BBD296934D5}" srcOrd="0" destOrd="0" presId="urn:microsoft.com/office/officeart/2005/8/layout/vList2"/>
    <dgm:cxn modelId="{D8DA05BF-638F-4C23-B0F0-F7B94CDC1207}" srcId="{E7CD8A51-7924-464A-A110-61DB22A3C955}" destId="{41D49277-0975-4BAB-8D4A-8BAB83709DCB}" srcOrd="4" destOrd="0" parTransId="{AB82FBFF-5822-4039-B923-C09975936310}" sibTransId="{1FEBF0E6-6F81-4674-A04B-8764C3DDD31D}"/>
    <dgm:cxn modelId="{7605CACF-8C25-4C13-9192-EBE6BFB0F0D3}" type="presOf" srcId="{F27F724B-C15A-4E4C-A2F5-787CD0E78851}" destId="{72A41530-A158-4B20-AB18-A25904992721}" srcOrd="0" destOrd="0" presId="urn:microsoft.com/office/officeart/2005/8/layout/vList2"/>
    <dgm:cxn modelId="{1A857AF7-D8CC-4ACE-A7F1-A79F670956C1}" type="presOf" srcId="{EBE177AD-6425-48BB-AD72-167DA09C532B}" destId="{43826D7D-897D-4495-9056-909FE50B971C}" srcOrd="0" destOrd="0" presId="urn:microsoft.com/office/officeart/2005/8/layout/vList2"/>
    <dgm:cxn modelId="{07D9BAFA-D2E0-4498-A302-3C0C941A1261}" type="presOf" srcId="{E7CD8A51-7924-464A-A110-61DB22A3C955}" destId="{F87A9EAF-3EE8-4BD9-956B-8922E063155B}" srcOrd="0" destOrd="0" presId="urn:microsoft.com/office/officeart/2005/8/layout/vList2"/>
    <dgm:cxn modelId="{0F71ADF9-032F-4783-A3A9-FBE1DEDFA68A}" type="presParOf" srcId="{F87A9EAF-3EE8-4BD9-956B-8922E063155B}" destId="{43826D7D-897D-4495-9056-909FE50B971C}" srcOrd="0" destOrd="0" presId="urn:microsoft.com/office/officeart/2005/8/layout/vList2"/>
    <dgm:cxn modelId="{43372F53-7700-465B-82E1-39B53DF2F128}" type="presParOf" srcId="{F87A9EAF-3EE8-4BD9-956B-8922E063155B}" destId="{EBB8BB6C-D9BA-471F-93AB-42D7D2475CE8}" srcOrd="1" destOrd="0" presId="urn:microsoft.com/office/officeart/2005/8/layout/vList2"/>
    <dgm:cxn modelId="{20769681-0F39-4BD3-B84C-23EC28EB3081}" type="presParOf" srcId="{F87A9EAF-3EE8-4BD9-956B-8922E063155B}" destId="{F4BA5F04-7F0B-4E7F-B04E-D8EDB00BCECC}" srcOrd="2" destOrd="0" presId="urn:microsoft.com/office/officeart/2005/8/layout/vList2"/>
    <dgm:cxn modelId="{EFB4C3F6-76FC-41B0-BA2A-506F5FF5557E}" type="presParOf" srcId="{F87A9EAF-3EE8-4BD9-956B-8922E063155B}" destId="{531E9720-5D75-4D31-A743-3CBDE398DF15}" srcOrd="3" destOrd="0" presId="urn:microsoft.com/office/officeart/2005/8/layout/vList2"/>
    <dgm:cxn modelId="{14990E9A-1381-410C-B099-E74991C49BBF}" type="presParOf" srcId="{F87A9EAF-3EE8-4BD9-956B-8922E063155B}" destId="{72A41530-A158-4B20-AB18-A25904992721}" srcOrd="4" destOrd="0" presId="urn:microsoft.com/office/officeart/2005/8/layout/vList2"/>
    <dgm:cxn modelId="{ED0A5E7D-BD89-4C48-BA70-C6AAA1159EC5}" type="presParOf" srcId="{F87A9EAF-3EE8-4BD9-956B-8922E063155B}" destId="{37A90C21-51EE-4422-B30E-23A5D7D02881}" srcOrd="5" destOrd="0" presId="urn:microsoft.com/office/officeart/2005/8/layout/vList2"/>
    <dgm:cxn modelId="{9F3D8B82-3AC8-4EF4-8809-C5F6348D6AC7}" type="presParOf" srcId="{F87A9EAF-3EE8-4BD9-956B-8922E063155B}" destId="{31F6BF3E-3077-4329-9867-1BBD296934D5}" srcOrd="6" destOrd="0" presId="urn:microsoft.com/office/officeart/2005/8/layout/vList2"/>
    <dgm:cxn modelId="{9C2F0743-E7FC-4190-A1A3-60C931CE7F26}" type="presParOf" srcId="{F87A9EAF-3EE8-4BD9-956B-8922E063155B}" destId="{7955A3C9-B77B-4155-971A-DFCBEB8E3671}" srcOrd="7" destOrd="0" presId="urn:microsoft.com/office/officeart/2005/8/layout/vList2"/>
    <dgm:cxn modelId="{52B3C605-E6D5-4E31-B6F2-9CB6B7F2B563}" type="presParOf" srcId="{F87A9EAF-3EE8-4BD9-956B-8922E063155B}" destId="{194CB0C0-6FFB-445F-A5FD-71579208952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26D7D-897D-4495-9056-909FE50B971C}">
      <dsp:nvSpPr>
        <dsp:cNvPr id="0" name=""/>
        <dsp:cNvSpPr/>
      </dsp:nvSpPr>
      <dsp:spPr>
        <a:xfrm>
          <a:off x="0" y="4738"/>
          <a:ext cx="6427038" cy="7160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Increased enforcement of Sexual and Professional Boundary Violations</a:t>
          </a:r>
        </a:p>
      </dsp:txBody>
      <dsp:txXfrm>
        <a:off x="34954" y="39692"/>
        <a:ext cx="6357130" cy="646132"/>
      </dsp:txXfrm>
    </dsp:sp>
    <dsp:sp modelId="{F4BA5F04-7F0B-4E7F-B04E-D8EDB00BCECC}">
      <dsp:nvSpPr>
        <dsp:cNvPr id="0" name=""/>
        <dsp:cNvSpPr/>
      </dsp:nvSpPr>
      <dsp:spPr>
        <a:xfrm>
          <a:off x="0" y="772618"/>
          <a:ext cx="6427038" cy="716040"/>
        </a:xfrm>
        <a:prstGeom prst="roundRect">
          <a:avLst/>
        </a:prstGeom>
        <a:gradFill rotWithShape="0">
          <a:gsLst>
            <a:gs pos="0">
              <a:schemeClr val="accent2">
                <a:hueOff val="602336"/>
                <a:satOff val="-5808"/>
                <a:lumOff val="-1715"/>
                <a:alphaOff val="0"/>
                <a:satMod val="103000"/>
                <a:lumMod val="102000"/>
                <a:tint val="94000"/>
              </a:schemeClr>
            </a:gs>
            <a:gs pos="50000">
              <a:schemeClr val="accent2">
                <a:hueOff val="602336"/>
                <a:satOff val="-5808"/>
                <a:lumOff val="-1715"/>
                <a:alphaOff val="0"/>
                <a:satMod val="110000"/>
                <a:lumMod val="100000"/>
                <a:shade val="100000"/>
              </a:schemeClr>
            </a:gs>
            <a:gs pos="100000">
              <a:schemeClr val="accent2">
                <a:hueOff val="602336"/>
                <a:satOff val="-5808"/>
                <a:lumOff val="-171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Medical Marijuana </a:t>
          </a:r>
        </a:p>
      </dsp:txBody>
      <dsp:txXfrm>
        <a:off x="34954" y="807572"/>
        <a:ext cx="6357130" cy="646132"/>
      </dsp:txXfrm>
    </dsp:sp>
    <dsp:sp modelId="{72A41530-A158-4B20-AB18-A25904992721}">
      <dsp:nvSpPr>
        <dsp:cNvPr id="0" name=""/>
        <dsp:cNvSpPr/>
      </dsp:nvSpPr>
      <dsp:spPr>
        <a:xfrm>
          <a:off x="0" y="1540498"/>
          <a:ext cx="6427038" cy="716040"/>
        </a:xfrm>
        <a:prstGeom prst="roundRect">
          <a:avLst/>
        </a:prstGeom>
        <a:gradFill rotWithShape="0">
          <a:gsLst>
            <a:gs pos="0">
              <a:schemeClr val="accent2">
                <a:hueOff val="1204672"/>
                <a:satOff val="-11616"/>
                <a:lumOff val="-3431"/>
                <a:alphaOff val="0"/>
                <a:satMod val="103000"/>
                <a:lumMod val="102000"/>
                <a:tint val="94000"/>
              </a:schemeClr>
            </a:gs>
            <a:gs pos="50000">
              <a:schemeClr val="accent2">
                <a:hueOff val="1204672"/>
                <a:satOff val="-11616"/>
                <a:lumOff val="-3431"/>
                <a:alphaOff val="0"/>
                <a:satMod val="110000"/>
                <a:lumMod val="100000"/>
                <a:shade val="100000"/>
              </a:schemeClr>
            </a:gs>
            <a:gs pos="100000">
              <a:schemeClr val="accent2">
                <a:hueOff val="1204672"/>
                <a:satOff val="-11616"/>
                <a:lumOff val="-343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Telehealth Legislation</a:t>
          </a:r>
        </a:p>
      </dsp:txBody>
      <dsp:txXfrm>
        <a:off x="34954" y="1575452"/>
        <a:ext cx="6357130" cy="646132"/>
      </dsp:txXfrm>
    </dsp:sp>
    <dsp:sp modelId="{31F6BF3E-3077-4329-9867-1BBD296934D5}">
      <dsp:nvSpPr>
        <dsp:cNvPr id="0" name=""/>
        <dsp:cNvSpPr/>
      </dsp:nvSpPr>
      <dsp:spPr>
        <a:xfrm>
          <a:off x="0" y="2308378"/>
          <a:ext cx="6427038" cy="716040"/>
        </a:xfrm>
        <a:prstGeom prst="roundRect">
          <a:avLst/>
        </a:prstGeom>
        <a:gradFill rotWithShape="0">
          <a:gsLst>
            <a:gs pos="0">
              <a:schemeClr val="accent2">
                <a:hueOff val="1807009"/>
                <a:satOff val="-17423"/>
                <a:lumOff val="-5146"/>
                <a:alphaOff val="0"/>
                <a:satMod val="103000"/>
                <a:lumMod val="102000"/>
                <a:tint val="94000"/>
              </a:schemeClr>
            </a:gs>
            <a:gs pos="50000">
              <a:schemeClr val="accent2">
                <a:hueOff val="1807009"/>
                <a:satOff val="-17423"/>
                <a:lumOff val="-5146"/>
                <a:alphaOff val="0"/>
                <a:satMod val="110000"/>
                <a:lumMod val="100000"/>
                <a:shade val="100000"/>
              </a:schemeClr>
            </a:gs>
            <a:gs pos="100000">
              <a:schemeClr val="accent2">
                <a:hueOff val="1807009"/>
                <a:satOff val="-17423"/>
                <a:lumOff val="-51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Medical Records Rule</a:t>
          </a:r>
        </a:p>
      </dsp:txBody>
      <dsp:txXfrm>
        <a:off x="34954" y="2343332"/>
        <a:ext cx="6357130" cy="646132"/>
      </dsp:txXfrm>
    </dsp:sp>
    <dsp:sp modelId="{194CB0C0-6FFB-445F-A5FD-71579208952D}">
      <dsp:nvSpPr>
        <dsp:cNvPr id="0" name=""/>
        <dsp:cNvSpPr/>
      </dsp:nvSpPr>
      <dsp:spPr>
        <a:xfrm>
          <a:off x="0" y="3076258"/>
          <a:ext cx="6427038" cy="716040"/>
        </a:xfrm>
        <a:prstGeom prst="roundRect">
          <a:avLst/>
        </a:prstGeom>
        <a:gradFill rotWithShape="0">
          <a:gsLst>
            <a:gs pos="0">
              <a:schemeClr val="accent2">
                <a:hueOff val="2409345"/>
                <a:satOff val="-23231"/>
                <a:lumOff val="-6862"/>
                <a:alphaOff val="0"/>
                <a:satMod val="103000"/>
                <a:lumMod val="102000"/>
                <a:tint val="94000"/>
              </a:schemeClr>
            </a:gs>
            <a:gs pos="50000">
              <a:schemeClr val="accent2">
                <a:hueOff val="2409345"/>
                <a:satOff val="-23231"/>
                <a:lumOff val="-6862"/>
                <a:alphaOff val="0"/>
                <a:satMod val="110000"/>
                <a:lumMod val="100000"/>
                <a:shade val="100000"/>
              </a:schemeClr>
            </a:gs>
            <a:gs pos="100000">
              <a:schemeClr val="accent2">
                <a:hueOff val="2409345"/>
                <a:satOff val="-23231"/>
                <a:lumOff val="-686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Leadership Updates</a:t>
          </a:r>
        </a:p>
      </dsp:txBody>
      <dsp:txXfrm>
        <a:off x="34954" y="3111212"/>
        <a:ext cx="6357130" cy="6461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B3C7B-0A82-41A9-8167-640BA43ED13D}"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9BE39-2011-40EC-B021-257FDB494BBF}" type="slidenum">
              <a:rPr lang="en-US" smtClean="0"/>
              <a:t>‹#›</a:t>
            </a:fld>
            <a:endParaRPr lang="en-US"/>
          </a:p>
        </p:txBody>
      </p:sp>
    </p:spTree>
    <p:extLst>
      <p:ext uri="{BB962C8B-B14F-4D97-AF65-F5344CB8AC3E}">
        <p14:creationId xmlns:p14="http://schemas.microsoft.com/office/powerpoint/2010/main" val="369812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A182-AF03-4CC8-94DC-C0726DF52A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77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11/29/2022</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81014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300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8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357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01734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365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13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526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331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209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11/29/2022</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228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11/29/2022</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2751943475"/>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bhenson@albme.gov" TargetMode="External"/><Relationship Id="rId2" Type="http://schemas.openxmlformats.org/officeDocument/2006/relationships/hyperlink" Target="mailto:whunter@albme.gov" TargetMode="External"/><Relationship Id="rId1" Type="http://schemas.openxmlformats.org/officeDocument/2006/relationships/slideLayout" Target="../slideLayouts/slideLayout2.xml"/><Relationship Id="rId6" Type="http://schemas.openxmlformats.org/officeDocument/2006/relationships/hyperlink" Target="mailto:ckruger@albme.gov" TargetMode="External"/><Relationship Id="rId5" Type="http://schemas.openxmlformats.org/officeDocument/2006/relationships/hyperlink" Target="mailto:cstewart@albme.gov" TargetMode="External"/><Relationship Id="rId4" Type="http://schemas.openxmlformats.org/officeDocument/2006/relationships/hyperlink" Target="mailto:Ehawthorne@albme.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6B0F1BB-9CE3-5A44-AF39-56D96BA1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5" name="Rectangle 24">
            <a:extLst>
              <a:ext uri="{FF2B5EF4-FFF2-40B4-BE49-F238E27FC236}">
                <a16:creationId xmlns:a16="http://schemas.microsoft.com/office/drawing/2014/main" id="{0C381460-CB75-6044-A945-30251B1AE2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5104822" y="1247140"/>
            <a:ext cx="6115110" cy="3450844"/>
          </a:xfrm>
        </p:spPr>
        <p:txBody>
          <a:bodyPr>
            <a:normAutofit/>
          </a:bodyPr>
          <a:lstStyle/>
          <a:p>
            <a:pPr>
              <a:lnSpc>
                <a:spcPct val="90000"/>
              </a:lnSpc>
            </a:pPr>
            <a:r>
              <a:rPr lang="en-US" sz="4700" dirty="0"/>
              <a:t>BME/MLC Regulatory Update: Sex, Drugs, and Telehealth</a:t>
            </a:r>
          </a:p>
        </p:txBody>
      </p:sp>
      <p:sp>
        <p:nvSpPr>
          <p:cNvPr id="3" name="Subtitle 2"/>
          <p:cNvSpPr>
            <a:spLocks noGrp="1"/>
          </p:cNvSpPr>
          <p:nvPr>
            <p:ph type="subTitle" idx="1"/>
          </p:nvPr>
        </p:nvSpPr>
        <p:spPr>
          <a:xfrm>
            <a:off x="5104822" y="4818126"/>
            <a:ext cx="6115110" cy="1268984"/>
          </a:xfrm>
        </p:spPr>
        <p:txBody>
          <a:bodyPr>
            <a:normAutofit/>
          </a:bodyPr>
          <a:lstStyle/>
          <a:p>
            <a:pPr>
              <a:lnSpc>
                <a:spcPct val="100000"/>
              </a:lnSpc>
            </a:pPr>
            <a:r>
              <a:rPr lang="en-US" sz="1900" dirty="0"/>
              <a:t>Presented by: </a:t>
            </a:r>
          </a:p>
          <a:p>
            <a:pPr>
              <a:lnSpc>
                <a:spcPct val="100000"/>
              </a:lnSpc>
            </a:pPr>
            <a:r>
              <a:rPr lang="en-US" sz="1900" dirty="0"/>
              <a:t>E. Wilson Hunter</a:t>
            </a:r>
          </a:p>
          <a:p>
            <a:pPr>
              <a:lnSpc>
                <a:spcPct val="100000"/>
              </a:lnSpc>
            </a:pPr>
            <a:r>
              <a:rPr lang="en-US" sz="1900" dirty="0"/>
              <a:t>General Counsel, ALBME</a:t>
            </a:r>
          </a:p>
        </p:txBody>
      </p:sp>
      <p:pic>
        <p:nvPicPr>
          <p:cNvPr id="7" name="Picture 6" descr="Logo&#10;&#10;Description automatically generated with medium confidence">
            <a:extLst>
              <a:ext uri="{FF2B5EF4-FFF2-40B4-BE49-F238E27FC236}">
                <a16:creationId xmlns:a16="http://schemas.microsoft.com/office/drawing/2014/main" id="{FB00343F-A0D7-499E-9927-67E4CE336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542" y="895990"/>
            <a:ext cx="2780018" cy="2780018"/>
          </a:xfrm>
          <a:prstGeom prst="rect">
            <a:avLst/>
          </a:prstGeom>
        </p:spPr>
      </p:pic>
      <p:sp>
        <p:nvSpPr>
          <p:cNvPr id="4" name="Slide Number Placeholder 3">
            <a:extLst>
              <a:ext uri="{FF2B5EF4-FFF2-40B4-BE49-F238E27FC236}">
                <a16:creationId xmlns:a16="http://schemas.microsoft.com/office/drawing/2014/main" id="{62C15E3E-9520-4481-9909-968BECA2B295}"/>
              </a:ext>
            </a:extLst>
          </p:cNvPr>
          <p:cNvSpPr>
            <a:spLocks noGrp="1"/>
          </p:cNvSpPr>
          <p:nvPr>
            <p:ph type="sldNum" sz="quarter" idx="12"/>
          </p:nvPr>
        </p:nvSpPr>
        <p:spPr>
          <a:xfrm>
            <a:off x="11149574" y="6292850"/>
            <a:ext cx="813816"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endParaRPr kumimoji="0" lang="en-US"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29764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98C1-8ACD-8706-9600-CC6EE555337E}"/>
              </a:ext>
            </a:extLst>
          </p:cNvPr>
          <p:cNvSpPr>
            <a:spLocks noGrp="1"/>
          </p:cNvSpPr>
          <p:nvPr>
            <p:ph type="title"/>
          </p:nvPr>
        </p:nvSpPr>
        <p:spPr/>
        <p:txBody>
          <a:bodyPr/>
          <a:lstStyle/>
          <a:p>
            <a:r>
              <a:rPr lang="en-US" dirty="0"/>
              <a:t>Telehealth Legislation</a:t>
            </a:r>
          </a:p>
        </p:txBody>
      </p:sp>
      <p:sp>
        <p:nvSpPr>
          <p:cNvPr id="3" name="Content Placeholder 2">
            <a:extLst>
              <a:ext uri="{FF2B5EF4-FFF2-40B4-BE49-F238E27FC236}">
                <a16:creationId xmlns:a16="http://schemas.microsoft.com/office/drawing/2014/main" id="{4F91F1D2-EBF5-396E-134A-362457EC2D66}"/>
              </a:ext>
            </a:extLst>
          </p:cNvPr>
          <p:cNvSpPr>
            <a:spLocks noGrp="1"/>
          </p:cNvSpPr>
          <p:nvPr>
            <p:ph idx="1"/>
          </p:nvPr>
        </p:nvSpPr>
        <p:spPr/>
        <p:txBody>
          <a:bodyPr>
            <a:normAutofit lnSpcReduction="10000"/>
          </a:bodyPr>
          <a:lstStyle/>
          <a:p>
            <a:r>
              <a:rPr lang="en-US" dirty="0"/>
              <a:t>Act 2022-302 (SB272), introduced by Sen. Dan Roberts, passed unanimously in the Senate and House. Signed into law by Gov. Ivey </a:t>
            </a:r>
          </a:p>
          <a:p>
            <a:r>
              <a:rPr lang="en-US" dirty="0"/>
              <a:t>Effective July 11, 2022</a:t>
            </a:r>
          </a:p>
          <a:p>
            <a:r>
              <a:rPr lang="en-US" dirty="0"/>
              <a:t>Repeals the Special Purpose License (Ala. Code Section 34-24-500 through -508) </a:t>
            </a:r>
          </a:p>
          <a:p>
            <a:pPr lvl="1"/>
            <a:r>
              <a:rPr lang="en-US" dirty="0"/>
              <a:t>The Special Purpose License was an early telehealth effort adopted by certain states</a:t>
            </a:r>
          </a:p>
          <a:p>
            <a:pPr lvl="1"/>
            <a:r>
              <a:rPr lang="en-US" dirty="0"/>
              <a:t>No Special Purpose License will be issued after July 11, 2022. </a:t>
            </a:r>
          </a:p>
          <a:p>
            <a:pPr lvl="1"/>
            <a:r>
              <a:rPr lang="en-US" dirty="0"/>
              <a:t>All existing Special Purpose Licenses will be valid through their natural expiration date but cannot be renewed. </a:t>
            </a:r>
          </a:p>
        </p:txBody>
      </p:sp>
    </p:spTree>
    <p:extLst>
      <p:ext uri="{BB962C8B-B14F-4D97-AF65-F5344CB8AC3E}">
        <p14:creationId xmlns:p14="http://schemas.microsoft.com/office/powerpoint/2010/main" val="426935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D8B96-55C2-481E-5D0A-F1FC0A049891}"/>
              </a:ext>
            </a:extLst>
          </p:cNvPr>
          <p:cNvSpPr>
            <a:spLocks noGrp="1"/>
          </p:cNvSpPr>
          <p:nvPr>
            <p:ph type="title"/>
          </p:nvPr>
        </p:nvSpPr>
        <p:spPr/>
        <p:txBody>
          <a:bodyPr/>
          <a:lstStyle/>
          <a:p>
            <a:r>
              <a:rPr lang="en-US" dirty="0"/>
              <a:t>Telehealth Legislation	</a:t>
            </a:r>
          </a:p>
        </p:txBody>
      </p:sp>
      <p:sp>
        <p:nvSpPr>
          <p:cNvPr id="3" name="Content Placeholder 2">
            <a:extLst>
              <a:ext uri="{FF2B5EF4-FFF2-40B4-BE49-F238E27FC236}">
                <a16:creationId xmlns:a16="http://schemas.microsoft.com/office/drawing/2014/main" id="{F47FD9FD-7426-5845-C17C-31E3095D3D2C}"/>
              </a:ext>
            </a:extLst>
          </p:cNvPr>
          <p:cNvSpPr>
            <a:spLocks noGrp="1"/>
          </p:cNvSpPr>
          <p:nvPr>
            <p:ph idx="1"/>
          </p:nvPr>
        </p:nvSpPr>
        <p:spPr/>
        <p:txBody>
          <a:bodyPr>
            <a:normAutofit/>
          </a:bodyPr>
          <a:lstStyle/>
          <a:p>
            <a:r>
              <a:rPr lang="en-US" dirty="0"/>
              <a:t>Telehealth will appear in Article 12 of Chapter 24, Title 34 (codified at Sections 34-24-700 through 34-24-707)</a:t>
            </a:r>
          </a:p>
          <a:p>
            <a:r>
              <a:rPr lang="en-US" dirty="0"/>
              <a:t>Creates new definitions like “Telehealth,” “Telehealth Medical Services,” “Telemedicine,” “Distant Site,” “Digital Health,” and “Originating Site”</a:t>
            </a:r>
          </a:p>
          <a:p>
            <a:r>
              <a:rPr lang="en-US" dirty="0"/>
              <a:t>Establishes telemedicine as a legitimate, sanctioned modality for delivering medical services in Alabama</a:t>
            </a:r>
          </a:p>
          <a:p>
            <a:pPr lvl="1"/>
            <a:r>
              <a:rPr lang="en-US" dirty="0"/>
              <a:t>No longer operating in a legal gray area</a:t>
            </a:r>
          </a:p>
          <a:p>
            <a:pPr lvl="1"/>
            <a:r>
              <a:rPr lang="en-US" dirty="0"/>
              <a:t>Issues like payment parity are not addressed</a:t>
            </a:r>
          </a:p>
        </p:txBody>
      </p:sp>
    </p:spTree>
    <p:extLst>
      <p:ext uri="{BB962C8B-B14F-4D97-AF65-F5344CB8AC3E}">
        <p14:creationId xmlns:p14="http://schemas.microsoft.com/office/powerpoint/2010/main" val="311667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966B-1369-1401-936A-7A29F211325A}"/>
              </a:ext>
            </a:extLst>
          </p:cNvPr>
          <p:cNvSpPr>
            <a:spLocks noGrp="1"/>
          </p:cNvSpPr>
          <p:nvPr>
            <p:ph type="title"/>
          </p:nvPr>
        </p:nvSpPr>
        <p:spPr/>
        <p:txBody>
          <a:bodyPr/>
          <a:lstStyle/>
          <a:p>
            <a:r>
              <a:rPr lang="en-US" dirty="0"/>
              <a:t>Attorney Need to Know re: Telehealth</a:t>
            </a:r>
          </a:p>
        </p:txBody>
      </p:sp>
      <p:sp>
        <p:nvSpPr>
          <p:cNvPr id="3" name="Content Placeholder 2">
            <a:extLst>
              <a:ext uri="{FF2B5EF4-FFF2-40B4-BE49-F238E27FC236}">
                <a16:creationId xmlns:a16="http://schemas.microsoft.com/office/drawing/2014/main" id="{47E2072B-F251-C513-969F-945985999351}"/>
              </a:ext>
            </a:extLst>
          </p:cNvPr>
          <p:cNvSpPr>
            <a:spLocks noGrp="1"/>
          </p:cNvSpPr>
          <p:nvPr>
            <p:ph idx="1"/>
          </p:nvPr>
        </p:nvSpPr>
        <p:spPr/>
        <p:txBody>
          <a:bodyPr/>
          <a:lstStyle/>
          <a:p>
            <a:r>
              <a:rPr lang="en-US" dirty="0"/>
              <a:t>Any person who possesses a full Alabama medical license can practice via telehealth. No special license or permit required. (702(a))</a:t>
            </a:r>
          </a:p>
          <a:p>
            <a:r>
              <a:rPr lang="en-US" dirty="0"/>
              <a:t>The same duty of care is owed to the patient irrespective of whether the care is delivered in person or through telehealth. (703(a))</a:t>
            </a:r>
          </a:p>
          <a:p>
            <a:pPr lvl="1"/>
            <a:r>
              <a:rPr lang="en-US" dirty="0"/>
              <a:t>Alabama Medical Liability Act governs civil actions relating to </a:t>
            </a:r>
            <a:r>
              <a:rPr lang="en-US" dirty="0" err="1"/>
              <a:t>telemed</a:t>
            </a:r>
            <a:r>
              <a:rPr lang="en-US" dirty="0"/>
              <a:t>-malpractice</a:t>
            </a:r>
          </a:p>
          <a:p>
            <a:pPr lvl="1"/>
            <a:r>
              <a:rPr lang="en-US" dirty="0"/>
              <a:t>Alabama circuit courts have jurisdiction irrespective of citizenship of the parties</a:t>
            </a:r>
          </a:p>
          <a:p>
            <a:r>
              <a:rPr lang="en-US" dirty="0"/>
              <a:t>The medical care occurs where the patient is located (703(c))</a:t>
            </a:r>
          </a:p>
        </p:txBody>
      </p:sp>
    </p:spTree>
    <p:extLst>
      <p:ext uri="{BB962C8B-B14F-4D97-AF65-F5344CB8AC3E}">
        <p14:creationId xmlns:p14="http://schemas.microsoft.com/office/powerpoint/2010/main" val="239581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955F-D75C-A9D3-109F-42CA636B6463}"/>
              </a:ext>
            </a:extLst>
          </p:cNvPr>
          <p:cNvSpPr>
            <a:spLocks noGrp="1"/>
          </p:cNvSpPr>
          <p:nvPr>
            <p:ph type="title"/>
          </p:nvPr>
        </p:nvSpPr>
        <p:spPr/>
        <p:txBody>
          <a:bodyPr/>
          <a:lstStyle/>
          <a:p>
            <a:r>
              <a:rPr lang="en-US" dirty="0"/>
              <a:t>Attorney Need to Know re: Telehealth</a:t>
            </a:r>
          </a:p>
        </p:txBody>
      </p:sp>
      <p:sp>
        <p:nvSpPr>
          <p:cNvPr id="3" name="Content Placeholder 2">
            <a:extLst>
              <a:ext uri="{FF2B5EF4-FFF2-40B4-BE49-F238E27FC236}">
                <a16:creationId xmlns:a16="http://schemas.microsoft.com/office/drawing/2014/main" id="{3CB5A4DB-E3BB-15BA-39CB-28963C72CA13}"/>
              </a:ext>
            </a:extLst>
          </p:cNvPr>
          <p:cNvSpPr>
            <a:spLocks noGrp="1"/>
          </p:cNvSpPr>
          <p:nvPr>
            <p:ph idx="1"/>
          </p:nvPr>
        </p:nvSpPr>
        <p:spPr/>
        <p:txBody>
          <a:bodyPr/>
          <a:lstStyle/>
          <a:p>
            <a:r>
              <a:rPr lang="en-US" dirty="0"/>
              <a:t>Patient must initiate the physician-patient relationship (i.e., no telemarketing)</a:t>
            </a:r>
          </a:p>
          <a:p>
            <a:r>
              <a:rPr lang="en-US" dirty="0"/>
              <a:t>Controversial Provision: 703(f)(1) </a:t>
            </a:r>
          </a:p>
          <a:p>
            <a:pPr lvl="1"/>
            <a:r>
              <a:rPr lang="en-US" dirty="0"/>
              <a:t>If a physician sees a patient via telemedicine 4 times in a year for the same disease or condition, he or she must see the patient in person or make an appropriate referral </a:t>
            </a:r>
          </a:p>
          <a:p>
            <a:pPr lvl="1"/>
            <a:r>
              <a:rPr lang="en-US" dirty="0"/>
              <a:t>Goal is to recognize the limits of telemedicine and not let a patient suffer from not being able to get more intensive care for an issue that isn’t getting better</a:t>
            </a:r>
          </a:p>
          <a:p>
            <a:pPr lvl="1"/>
            <a:r>
              <a:rPr lang="en-US" dirty="0"/>
              <a:t>Exceptions included in statute; BME can issue further exceptions as telemedicine advances and the standard of care evolves </a:t>
            </a:r>
          </a:p>
        </p:txBody>
      </p:sp>
    </p:spTree>
    <p:extLst>
      <p:ext uri="{BB962C8B-B14F-4D97-AF65-F5344CB8AC3E}">
        <p14:creationId xmlns:p14="http://schemas.microsoft.com/office/powerpoint/2010/main" val="285208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3C660-B0D3-BAC8-7FE4-0DC87ECED7A9}"/>
              </a:ext>
            </a:extLst>
          </p:cNvPr>
          <p:cNvSpPr>
            <a:spLocks noGrp="1"/>
          </p:cNvSpPr>
          <p:nvPr>
            <p:ph type="title"/>
          </p:nvPr>
        </p:nvSpPr>
        <p:spPr/>
        <p:txBody>
          <a:bodyPr/>
          <a:lstStyle/>
          <a:p>
            <a:r>
              <a:rPr lang="en-US" dirty="0"/>
              <a:t>Attorney Need to Know re: Telehealth</a:t>
            </a:r>
          </a:p>
        </p:txBody>
      </p:sp>
      <p:sp>
        <p:nvSpPr>
          <p:cNvPr id="3" name="Content Placeholder 2">
            <a:extLst>
              <a:ext uri="{FF2B5EF4-FFF2-40B4-BE49-F238E27FC236}">
                <a16:creationId xmlns:a16="http://schemas.microsoft.com/office/drawing/2014/main" id="{D965871E-57CB-B12B-CDC0-43B31B9C4454}"/>
              </a:ext>
            </a:extLst>
          </p:cNvPr>
          <p:cNvSpPr>
            <a:spLocks noGrp="1"/>
          </p:cNvSpPr>
          <p:nvPr>
            <p:ph idx="1"/>
          </p:nvPr>
        </p:nvSpPr>
        <p:spPr>
          <a:xfrm>
            <a:off x="1587710" y="2160016"/>
            <a:ext cx="9486690" cy="4337888"/>
          </a:xfrm>
        </p:spPr>
        <p:txBody>
          <a:bodyPr>
            <a:normAutofit lnSpcReduction="10000"/>
          </a:bodyPr>
          <a:lstStyle/>
          <a:p>
            <a:r>
              <a:rPr lang="en-US" dirty="0"/>
              <a:t>A physician can prescribe controlled substances via telehealth, if permissible under state and federal law, provided:</a:t>
            </a:r>
          </a:p>
          <a:p>
            <a:pPr lvl="1"/>
            <a:r>
              <a:rPr lang="en-US" dirty="0"/>
              <a:t>The physician has had an in-person encounter in the past 12 months</a:t>
            </a:r>
          </a:p>
          <a:p>
            <a:pPr lvl="1"/>
            <a:r>
              <a:rPr lang="en-US" dirty="0"/>
              <a:t>The physician has established a legitimate medical purpose in the past 12 months</a:t>
            </a:r>
          </a:p>
          <a:p>
            <a:pPr lvl="1"/>
            <a:r>
              <a:rPr lang="en-US" dirty="0"/>
              <a:t>Section 704</a:t>
            </a:r>
          </a:p>
          <a:p>
            <a:r>
              <a:rPr lang="en-US" dirty="0"/>
              <a:t>The BME and MLC medical records rules apply to care provided via telehealth</a:t>
            </a:r>
          </a:p>
          <a:p>
            <a:r>
              <a:rPr lang="en-US" dirty="0"/>
              <a:t>The physician MUST have access to his/her patient’s medical records and be able to provide them to the BME/MLC if he/she is going to provide telemedicine services in Alabama</a:t>
            </a:r>
          </a:p>
        </p:txBody>
      </p:sp>
    </p:spTree>
    <p:extLst>
      <p:ext uri="{BB962C8B-B14F-4D97-AF65-F5344CB8AC3E}">
        <p14:creationId xmlns:p14="http://schemas.microsoft.com/office/powerpoint/2010/main" val="1365484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fontScale="92500"/>
          </a:bodyPr>
          <a:lstStyle/>
          <a:p>
            <a:r>
              <a:rPr lang="en-US" dirty="0"/>
              <a:t>Joint Rules of the State Board of Medical Examiners and Medical Licensure Commission for Medical Records Management</a:t>
            </a:r>
          </a:p>
          <a:p>
            <a:pPr lvl="1"/>
            <a:r>
              <a:rPr lang="en-US" dirty="0"/>
              <a:t>Ala. Admin. Code R. 540-X—9-.10; 545-X-4-.08</a:t>
            </a:r>
          </a:p>
          <a:p>
            <a:pPr lvl="1"/>
            <a:r>
              <a:rPr lang="en-US" dirty="0"/>
              <a:t>Effective Date: January 14, 2022</a:t>
            </a:r>
          </a:p>
          <a:p>
            <a:r>
              <a:rPr lang="en-US" dirty="0"/>
              <a:t>This rule represents a substantial revision from prior versions</a:t>
            </a:r>
          </a:p>
          <a:p>
            <a:r>
              <a:rPr lang="en-US" dirty="0"/>
              <a:t>Medical records must be maintained for a minimum of 7 years</a:t>
            </a:r>
          </a:p>
          <a:p>
            <a:pPr lvl="1"/>
            <a:r>
              <a:rPr lang="en-US" dirty="0"/>
              <a:t>There has not been a specified minimum retention period until now</a:t>
            </a:r>
          </a:p>
          <a:p>
            <a:pPr lvl="1"/>
            <a:r>
              <a:rPr lang="en-US" dirty="0"/>
              <a:t>Immunization records that have not been transmitted to the ADPH immunization registry must be retained for not less than 7 years from physician’s last professional contact or at least 2 years after a minor reaches the age of majority</a:t>
            </a:r>
          </a:p>
          <a:p>
            <a:endParaRPr lang="en-US" dirty="0"/>
          </a:p>
        </p:txBody>
      </p:sp>
    </p:spTree>
    <p:extLst>
      <p:ext uri="{BB962C8B-B14F-4D97-AF65-F5344CB8AC3E}">
        <p14:creationId xmlns:p14="http://schemas.microsoft.com/office/powerpoint/2010/main" val="302035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lnSpcReduction="10000"/>
          </a:bodyPr>
          <a:lstStyle/>
          <a:p>
            <a:r>
              <a:rPr lang="en-US" dirty="0"/>
              <a:t>Definition of “Active Patients” – any patient treated by the physician in the immediately preceding 36 months</a:t>
            </a:r>
          </a:p>
          <a:p>
            <a:pPr lvl="1"/>
            <a:r>
              <a:rPr lang="en-US" dirty="0"/>
              <a:t>These patients must receive the required notices under the rule</a:t>
            </a:r>
          </a:p>
          <a:p>
            <a:r>
              <a:rPr lang="en-US" dirty="0"/>
              <a:t>Access – a patient may authorize a physician or practice to produce a specific portion or summary of the medical record when the record is in non-electronic form and only a portion or summary is needed</a:t>
            </a:r>
          </a:p>
          <a:p>
            <a:r>
              <a:rPr lang="en-US" dirty="0"/>
              <a:t>Physicians practicing telemedicine have the same duty as all other physicians when it comes to medical records, and they must retain access and be able to produce records when demanded by the ALBME or MLC</a:t>
            </a:r>
          </a:p>
        </p:txBody>
      </p:sp>
    </p:spTree>
    <p:extLst>
      <p:ext uri="{BB962C8B-B14F-4D97-AF65-F5344CB8AC3E}">
        <p14:creationId xmlns:p14="http://schemas.microsoft.com/office/powerpoint/2010/main" val="331179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lnSpcReduction="10000"/>
          </a:bodyPr>
          <a:lstStyle/>
          <a:p>
            <a:r>
              <a:rPr lang="en-US" dirty="0"/>
              <a:t>Minimum Requirements for Patient Notification:</a:t>
            </a:r>
          </a:p>
          <a:p>
            <a:pPr lvl="1"/>
            <a:r>
              <a:rPr lang="en-US" dirty="0"/>
              <a:t>Identify the physician who treated the patient</a:t>
            </a:r>
          </a:p>
          <a:p>
            <a:pPr lvl="1"/>
            <a:r>
              <a:rPr lang="en-US" dirty="0"/>
              <a:t>The general reason the patient is being notified</a:t>
            </a:r>
          </a:p>
          <a:p>
            <a:pPr lvl="1"/>
            <a:r>
              <a:rPr lang="en-US" dirty="0"/>
              <a:t>An explanation of how the patient may obtain his or her medical records</a:t>
            </a:r>
          </a:p>
          <a:p>
            <a:pPr lvl="1"/>
            <a:r>
              <a:rPr lang="en-US" dirty="0"/>
              <a:t>A HIPAA authorization for the patient to compete</a:t>
            </a:r>
          </a:p>
          <a:p>
            <a:pPr lvl="1"/>
            <a:r>
              <a:rPr lang="en-US" dirty="0"/>
              <a:t>Notice of how long the medical records will be made available to the patient</a:t>
            </a:r>
          </a:p>
          <a:p>
            <a:pPr lvl="1"/>
            <a:r>
              <a:rPr lang="en-US" dirty="0"/>
              <a:t>Notice of the intended disposition of the medical records if no instructions are received within the time provided</a:t>
            </a:r>
          </a:p>
          <a:p>
            <a:r>
              <a:rPr lang="en-US" dirty="0"/>
              <a:t>Covered events include: Physician’s death, retirement, license suspension or revocation, and departure from a practice</a:t>
            </a:r>
          </a:p>
        </p:txBody>
      </p:sp>
    </p:spTree>
    <p:extLst>
      <p:ext uri="{BB962C8B-B14F-4D97-AF65-F5344CB8AC3E}">
        <p14:creationId xmlns:p14="http://schemas.microsoft.com/office/powerpoint/2010/main" val="2700272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a:bodyPr>
          <a:lstStyle/>
          <a:p>
            <a:r>
              <a:rPr lang="en-US" dirty="0"/>
              <a:t>Disposition of Records upon Physician’s Death:</a:t>
            </a:r>
          </a:p>
          <a:p>
            <a:pPr lvl="1"/>
            <a:r>
              <a:rPr lang="en-US" dirty="0"/>
              <a:t>Notice shall be sent by the practice within 30 days of the physician’s death</a:t>
            </a:r>
          </a:p>
          <a:p>
            <a:pPr lvl="1"/>
            <a:r>
              <a:rPr lang="en-US" dirty="0"/>
              <a:t>If the physician is not in a group practice, the personal representative of the physician’s estate should send the notice within 30 days of the appointment of an executor or administrator by the probate court</a:t>
            </a:r>
          </a:p>
          <a:p>
            <a:pPr lvl="1"/>
            <a:r>
              <a:rPr lang="en-US" dirty="0"/>
              <a:t>Physicians in solo practice are advised to make compliance with these rules part of their estate planning</a:t>
            </a:r>
          </a:p>
          <a:p>
            <a:pPr lvl="1"/>
            <a:r>
              <a:rPr lang="en-US" dirty="0"/>
              <a:t>The personal representative of the estate is charged with taking reasonable steps to effectuate the transfer of records to another physician, practice, or to a HIPAA-compliant custodian. </a:t>
            </a:r>
          </a:p>
        </p:txBody>
      </p:sp>
    </p:spTree>
    <p:extLst>
      <p:ext uri="{BB962C8B-B14F-4D97-AF65-F5344CB8AC3E}">
        <p14:creationId xmlns:p14="http://schemas.microsoft.com/office/powerpoint/2010/main" val="3991763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a:bodyPr>
          <a:lstStyle/>
          <a:p>
            <a:r>
              <a:rPr lang="en-US" dirty="0"/>
              <a:t>Disposition of Records upon Physician’s License Suspension or Revocation</a:t>
            </a:r>
          </a:p>
          <a:p>
            <a:pPr lvl="1"/>
            <a:r>
              <a:rPr lang="en-US" dirty="0"/>
              <a:t>Must notify active patients within 30 days of the suspension/revocation</a:t>
            </a:r>
          </a:p>
          <a:p>
            <a:pPr lvl="1"/>
            <a:r>
              <a:rPr lang="en-US" dirty="0"/>
              <a:t>Notice must include a copy of the order of suspension or revocation</a:t>
            </a:r>
          </a:p>
          <a:p>
            <a:pPr lvl="1"/>
            <a:r>
              <a:rPr lang="en-US" dirty="0"/>
              <a:t>The physician owes a continuing duty to arrange for the access or transfer of medical records </a:t>
            </a:r>
          </a:p>
          <a:p>
            <a:r>
              <a:rPr lang="en-US" dirty="0"/>
              <a:t>Disposition of Records upon Physician’s Departure from a Group</a:t>
            </a:r>
          </a:p>
          <a:p>
            <a:pPr lvl="1"/>
            <a:r>
              <a:rPr lang="en-US" dirty="0"/>
              <a:t>Absent a contractual provision to the contrary, the party that undertakes the notify the patients of the physician’s departure bears the costs of notifying the patients and reproducing or transferring records</a:t>
            </a:r>
          </a:p>
        </p:txBody>
      </p:sp>
    </p:spTree>
    <p:extLst>
      <p:ext uri="{BB962C8B-B14F-4D97-AF65-F5344CB8AC3E}">
        <p14:creationId xmlns:p14="http://schemas.microsoft.com/office/powerpoint/2010/main" val="277650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9DC6E8-6E89-7B7B-20DD-18CBFBAD2454}"/>
              </a:ext>
            </a:extLst>
          </p:cNvPr>
          <p:cNvSpPr>
            <a:spLocks noGrp="1"/>
          </p:cNvSpPr>
          <p:nvPr>
            <p:ph type="title"/>
          </p:nvPr>
        </p:nvSpPr>
        <p:spPr>
          <a:xfrm>
            <a:off x="4647362" y="455362"/>
            <a:ext cx="6427037" cy="1550419"/>
          </a:xfrm>
        </p:spPr>
        <p:txBody>
          <a:bodyPr>
            <a:normAutofit/>
          </a:bodyPr>
          <a:lstStyle/>
          <a:p>
            <a:r>
              <a:rPr lang="en-US" dirty="0"/>
              <a:t>Topics </a:t>
            </a:r>
          </a:p>
        </p:txBody>
      </p:sp>
      <p:graphicFrame>
        <p:nvGraphicFramePr>
          <p:cNvPr id="5" name="Content Placeholder 2">
            <a:extLst>
              <a:ext uri="{FF2B5EF4-FFF2-40B4-BE49-F238E27FC236}">
                <a16:creationId xmlns:a16="http://schemas.microsoft.com/office/drawing/2014/main" id="{C2C75672-214B-665A-125E-D0AF16BA5BD0}"/>
              </a:ext>
            </a:extLst>
          </p:cNvPr>
          <p:cNvGraphicFramePr>
            <a:graphicFrameLocks noGrp="1"/>
          </p:cNvGraphicFramePr>
          <p:nvPr>
            <p:ph idx="1"/>
            <p:extLst>
              <p:ext uri="{D42A27DB-BD31-4B8C-83A1-F6EECF244321}">
                <p14:modId xmlns:p14="http://schemas.microsoft.com/office/powerpoint/2010/main" val="3292820031"/>
              </p:ext>
            </p:extLst>
          </p:nvPr>
        </p:nvGraphicFramePr>
        <p:xfrm>
          <a:off x="4647362" y="2160588"/>
          <a:ext cx="6427038" cy="379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59B00D7-FAF7-BC5B-0088-6B8A2EF2A561}"/>
              </a:ext>
            </a:extLst>
          </p:cNvPr>
          <p:cNvSpPr txBox="1"/>
          <p:nvPr/>
        </p:nvSpPr>
        <p:spPr>
          <a:xfrm flipH="1">
            <a:off x="100977" y="2227096"/>
            <a:ext cx="3286511" cy="3139321"/>
          </a:xfrm>
          <a:prstGeom prst="rect">
            <a:avLst/>
          </a:prstGeom>
          <a:noFill/>
        </p:spPr>
        <p:txBody>
          <a:bodyPr wrap="square" rtlCol="0">
            <a:spAutoFit/>
          </a:bodyPr>
          <a:lstStyle/>
          <a:p>
            <a:r>
              <a:rPr lang="en-US" dirty="0"/>
              <a:t>Disclaimer: The following information is presented for educational purposes only and does not constitute legal advice. The views expressed during this presentation do not necessarily represent the views of the Alabama State Board of Medical Examiners or the State of Alabama.</a:t>
            </a:r>
          </a:p>
        </p:txBody>
      </p:sp>
    </p:spTree>
    <p:extLst>
      <p:ext uri="{BB962C8B-B14F-4D97-AF65-F5344CB8AC3E}">
        <p14:creationId xmlns:p14="http://schemas.microsoft.com/office/powerpoint/2010/main" val="250781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lnSpcReduction="10000"/>
          </a:bodyPr>
          <a:lstStyle/>
          <a:p>
            <a:r>
              <a:rPr lang="en-US" dirty="0"/>
              <a:t>Disposition of Records upon Physician’s Departure from a Group</a:t>
            </a:r>
          </a:p>
          <a:p>
            <a:pPr lvl="1"/>
            <a:r>
              <a:rPr lang="en-US" dirty="0"/>
              <a:t>Responsibility for notifying patients and paying for the cost of the notification of a physician who leaves a group practice but continues to practice medicine shall be governed by the physician’s employment contract with the group practice.  </a:t>
            </a:r>
          </a:p>
          <a:p>
            <a:pPr lvl="1"/>
            <a:r>
              <a:rPr lang="en-US" dirty="0"/>
              <a:t>If no contractual provision exists pertaining to medical records upon departure, and the group does not elect to notify the patients, then the departing physician shall be responsible for notifying all active patients and be responsible for the cost of such notification.  </a:t>
            </a:r>
          </a:p>
          <a:p>
            <a:pPr lvl="1"/>
            <a:r>
              <a:rPr lang="en-US" dirty="0"/>
              <a:t>Absent a contractual provision to the contrary, the party who notifies the patients of the departure shall bear the costs of notification and reproducing or transferring medical records. </a:t>
            </a:r>
          </a:p>
        </p:txBody>
      </p:sp>
    </p:spTree>
    <p:extLst>
      <p:ext uri="{BB962C8B-B14F-4D97-AF65-F5344CB8AC3E}">
        <p14:creationId xmlns:p14="http://schemas.microsoft.com/office/powerpoint/2010/main" val="236058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a:bodyPr>
          <a:lstStyle/>
          <a:p>
            <a:r>
              <a:rPr lang="en-US" dirty="0"/>
              <a:t>Disposition of Records upon Physician’s Departure from a Group</a:t>
            </a:r>
          </a:p>
          <a:p>
            <a:pPr lvl="1"/>
            <a:r>
              <a:rPr lang="en-US" dirty="0"/>
              <a:t>Any provision of the physician’s employment contract notwithstanding, the departing physician’s active patients shall be notified of the physician’s new address and offered the opportunity to have copies of their medical records forwarded to the departing physician at his or her new practice.   </a:t>
            </a:r>
          </a:p>
          <a:p>
            <a:pPr lvl="1"/>
            <a:r>
              <a:rPr lang="en-US" dirty="0"/>
              <a:t>A group shall not withhold the medical records of any patient who has authorized their transfer to the departing physician or any other physician.  The patient’s freedom of choice in choosing a physician shall not be interfered with, and the choice of physician in every case should be left to the patient. The patient shall be informed that upon authorization, his or her records will be sent to the physician of the patient’s choice. </a:t>
            </a:r>
          </a:p>
        </p:txBody>
      </p:sp>
    </p:spTree>
    <p:extLst>
      <p:ext uri="{BB962C8B-B14F-4D97-AF65-F5344CB8AC3E}">
        <p14:creationId xmlns:p14="http://schemas.microsoft.com/office/powerpoint/2010/main" val="3631257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a:t>Medical Records Rule</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lstStyle/>
          <a:p>
            <a:r>
              <a:rPr lang="en-US" dirty="0"/>
              <a:t>Disposition of Medical Records when a Physician is Unavailable</a:t>
            </a:r>
          </a:p>
          <a:p>
            <a:pPr lvl="1"/>
            <a:r>
              <a:rPr lang="en-US" dirty="0"/>
              <a:t>When a physician goes on vacation, goes on sabbatical, takes a leave of absence, leaves the United States, or is otherwise voluntarily unavailable to his or her patients, the physician shall arrange to provide his or her patients access to their medical records</a:t>
            </a:r>
          </a:p>
          <a:p>
            <a:r>
              <a:rPr lang="en-US" dirty="0"/>
              <a:t>Abandonment – it is a violation of the Medical Practice Act for a physician to leave a practice without making provision for the maintenance, security, transfer, or to otherwise establish a secure method of patient access to their records</a:t>
            </a:r>
          </a:p>
        </p:txBody>
      </p:sp>
    </p:spTree>
    <p:extLst>
      <p:ext uri="{BB962C8B-B14F-4D97-AF65-F5344CB8AC3E}">
        <p14:creationId xmlns:p14="http://schemas.microsoft.com/office/powerpoint/2010/main" val="3394472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dirty="0"/>
              <a:t>Leadership Updates	</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p:txBody>
          <a:bodyPr>
            <a:normAutofit lnSpcReduction="10000"/>
          </a:bodyPr>
          <a:lstStyle/>
          <a:p>
            <a:r>
              <a:rPr lang="en-US" dirty="0"/>
              <a:t>Recent changes to the Medical Licensure Commission</a:t>
            </a:r>
          </a:p>
          <a:p>
            <a:pPr lvl="1"/>
            <a:r>
              <a:rPr lang="en-US" dirty="0"/>
              <a:t>Craig Christopher, M.D., elected chairman</a:t>
            </a:r>
          </a:p>
          <a:p>
            <a:pPr lvl="1"/>
            <a:r>
              <a:rPr lang="en-US" dirty="0"/>
              <a:t>Jorge Alsip, M.D., elected vice-chairman</a:t>
            </a:r>
          </a:p>
          <a:p>
            <a:pPr lvl="1"/>
            <a:r>
              <a:rPr lang="en-US" dirty="0"/>
              <a:t>George </a:t>
            </a:r>
            <a:r>
              <a:rPr lang="en-US"/>
              <a:t>C. Smith</a:t>
            </a:r>
            <a:r>
              <a:rPr lang="en-US" dirty="0"/>
              <a:t>, Sr., M.D., past chairman, has resigned membership</a:t>
            </a:r>
          </a:p>
          <a:p>
            <a:pPr lvl="1"/>
            <a:r>
              <a:rPr lang="en-US" dirty="0"/>
              <a:t>Howard J. “Joey” </a:t>
            </a:r>
            <a:r>
              <a:rPr lang="en-US" dirty="0" err="1"/>
              <a:t>Falgout</a:t>
            </a:r>
            <a:r>
              <a:rPr lang="en-US" dirty="0"/>
              <a:t>, M.D., has been appointed to membership to fil Dr. Smith’s unexpired term (June 23, 2022 – April 1, 2024)</a:t>
            </a:r>
          </a:p>
          <a:p>
            <a:pPr lvl="1"/>
            <a:r>
              <a:rPr lang="en-US" dirty="0"/>
              <a:t>Aaron Dettling (</a:t>
            </a:r>
            <a:r>
              <a:rPr lang="en-US" dirty="0" err="1"/>
              <a:t>Fortif</a:t>
            </a:r>
            <a:r>
              <a:rPr lang="en-US" dirty="0"/>
              <a:t> Partners) named counsel for the Commission</a:t>
            </a:r>
          </a:p>
          <a:p>
            <a:r>
              <a:rPr lang="en-US" dirty="0"/>
              <a:t>ALBME Leadership </a:t>
            </a:r>
          </a:p>
          <a:p>
            <a:pPr lvl="1"/>
            <a:r>
              <a:rPr lang="en-US" dirty="0"/>
              <a:t>Mark H. LeQuire, M.D., elected chairman for another term; Max Rogers, M.D., elected vice-chairman for another term (April 2022 – April 2023) </a:t>
            </a:r>
          </a:p>
        </p:txBody>
      </p:sp>
    </p:spTree>
    <p:extLst>
      <p:ext uri="{BB962C8B-B14F-4D97-AF65-F5344CB8AC3E}">
        <p14:creationId xmlns:p14="http://schemas.microsoft.com/office/powerpoint/2010/main" val="528791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C0B4-D58B-192F-BB88-D05157E154EF}"/>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C2395A-7618-5FEB-073F-56E110F34AD4}"/>
              </a:ext>
            </a:extLst>
          </p:cNvPr>
          <p:cNvSpPr>
            <a:spLocks noGrp="1"/>
          </p:cNvSpPr>
          <p:nvPr>
            <p:ph idx="1"/>
          </p:nvPr>
        </p:nvSpPr>
        <p:spPr>
          <a:xfrm>
            <a:off x="1587710" y="2160016"/>
            <a:ext cx="9486690" cy="4242622"/>
          </a:xfrm>
        </p:spPr>
        <p:txBody>
          <a:bodyPr>
            <a:normAutofit/>
          </a:bodyPr>
          <a:lstStyle/>
          <a:p>
            <a:r>
              <a:rPr lang="en-US" dirty="0"/>
              <a:t>ALBME Office of the General Counsel</a:t>
            </a:r>
          </a:p>
          <a:p>
            <a:pPr lvl="1"/>
            <a:r>
              <a:rPr lang="en-US" dirty="0"/>
              <a:t>Wilson Hunter, General Counsel</a:t>
            </a:r>
          </a:p>
          <a:p>
            <a:pPr lvl="2"/>
            <a:r>
              <a:rPr lang="en-US" dirty="0">
                <a:hlinkClick r:id="rId2"/>
              </a:rPr>
              <a:t>whunter@albme.gov</a:t>
            </a:r>
            <a:r>
              <a:rPr lang="en-US" dirty="0"/>
              <a:t>; 334-833-0188 (direct)</a:t>
            </a:r>
          </a:p>
          <a:p>
            <a:pPr lvl="1"/>
            <a:r>
              <a:rPr lang="en-US" dirty="0"/>
              <a:t>Blake Henson, Associate General Counsel</a:t>
            </a:r>
          </a:p>
          <a:p>
            <a:pPr lvl="2"/>
            <a:r>
              <a:rPr lang="en-US" dirty="0">
                <a:hlinkClick r:id="rId3"/>
              </a:rPr>
              <a:t>bhenson@albme.gov</a:t>
            </a:r>
            <a:r>
              <a:rPr lang="en-US" dirty="0"/>
              <a:t>; 334-833-0167</a:t>
            </a:r>
          </a:p>
          <a:p>
            <a:pPr lvl="1"/>
            <a:r>
              <a:rPr lang="en-US" dirty="0"/>
              <a:t>Effie Hawthorne, Associate General Counsel</a:t>
            </a:r>
          </a:p>
          <a:p>
            <a:pPr lvl="2"/>
            <a:r>
              <a:rPr lang="en-US" dirty="0">
                <a:hlinkClick r:id="rId4"/>
              </a:rPr>
              <a:t>Ehawthorne@albme.gov</a:t>
            </a:r>
            <a:r>
              <a:rPr lang="en-US" dirty="0"/>
              <a:t>; 334-833-0171</a:t>
            </a:r>
          </a:p>
          <a:p>
            <a:pPr lvl="1"/>
            <a:r>
              <a:rPr lang="en-US" dirty="0"/>
              <a:t>Christy Stewart, Paralegal</a:t>
            </a:r>
          </a:p>
          <a:p>
            <a:pPr lvl="2"/>
            <a:r>
              <a:rPr lang="en-US" dirty="0">
                <a:hlinkClick r:id="rId5"/>
              </a:rPr>
              <a:t>cstewart@albme.gov</a:t>
            </a:r>
            <a:r>
              <a:rPr lang="en-US" dirty="0"/>
              <a:t>; 334-833-0210</a:t>
            </a:r>
          </a:p>
          <a:p>
            <a:pPr lvl="1"/>
            <a:r>
              <a:rPr lang="en-US" dirty="0"/>
              <a:t>Carla Kruger, Paralegal/Public </a:t>
            </a:r>
            <a:r>
              <a:rPr lang="en-US"/>
              <a:t>Information Officer</a:t>
            </a:r>
            <a:endParaRPr lang="en-US" dirty="0"/>
          </a:p>
          <a:p>
            <a:pPr lvl="2"/>
            <a:r>
              <a:rPr lang="en-US" dirty="0">
                <a:hlinkClick r:id="rId6"/>
              </a:rPr>
              <a:t>ckruger@albme.gov</a:t>
            </a:r>
            <a:r>
              <a:rPr lang="en-US" dirty="0"/>
              <a:t>; 334-833-0172</a:t>
            </a:r>
          </a:p>
        </p:txBody>
      </p:sp>
    </p:spTree>
    <p:extLst>
      <p:ext uri="{BB962C8B-B14F-4D97-AF65-F5344CB8AC3E}">
        <p14:creationId xmlns:p14="http://schemas.microsoft.com/office/powerpoint/2010/main" val="75047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F3A4-B96E-F498-EB70-7104D93ECB05}"/>
              </a:ext>
            </a:extLst>
          </p:cNvPr>
          <p:cNvSpPr>
            <a:spLocks noGrp="1"/>
          </p:cNvSpPr>
          <p:nvPr>
            <p:ph type="title"/>
          </p:nvPr>
        </p:nvSpPr>
        <p:spPr/>
        <p:txBody>
          <a:bodyPr>
            <a:normAutofit fontScale="90000"/>
          </a:bodyPr>
          <a:lstStyle/>
          <a:p>
            <a:r>
              <a:rPr lang="en-US" dirty="0"/>
              <a:t>Enforcement Emphasis: Sexual and Professional Boundary Violations</a:t>
            </a:r>
          </a:p>
        </p:txBody>
      </p:sp>
      <p:sp>
        <p:nvSpPr>
          <p:cNvPr id="3" name="Content Placeholder 2">
            <a:extLst>
              <a:ext uri="{FF2B5EF4-FFF2-40B4-BE49-F238E27FC236}">
                <a16:creationId xmlns:a16="http://schemas.microsoft.com/office/drawing/2014/main" id="{BA68D99D-3B41-48C4-64F7-E7503ABEDB0F}"/>
              </a:ext>
            </a:extLst>
          </p:cNvPr>
          <p:cNvSpPr>
            <a:spLocks noGrp="1"/>
          </p:cNvSpPr>
          <p:nvPr>
            <p:ph idx="1"/>
          </p:nvPr>
        </p:nvSpPr>
        <p:spPr/>
        <p:txBody>
          <a:bodyPr>
            <a:normAutofit lnSpcReduction="10000"/>
          </a:bodyPr>
          <a:lstStyle/>
          <a:p>
            <a:r>
              <a:rPr lang="en-US" dirty="0"/>
              <a:t>In May 2020, the Federation of State Medical Boards adopted a policy relating to physician sexual misconduct after the issuance of a report and recommendation by a study group. </a:t>
            </a:r>
          </a:p>
          <a:p>
            <a:r>
              <a:rPr lang="en-US" dirty="0"/>
              <a:t>The BME and MLC formed a joint work group to review the report and issue its own findings</a:t>
            </a:r>
          </a:p>
          <a:p>
            <a:r>
              <a:rPr lang="en-US" dirty="0"/>
              <a:t>The work group identified several deficits, including physician education and awareness, hospital reporting, and chaperone usage</a:t>
            </a:r>
          </a:p>
          <a:p>
            <a:r>
              <a:rPr lang="en-US" dirty="0">
                <a:effectLst/>
                <a:ea typeface="Calibri" panose="020F0502020204030204" pitchFamily="34" charset="0"/>
                <a:cs typeface="Times New Roman" panose="02020603050405020304" pitchFamily="18" charset="0"/>
              </a:rPr>
              <a:t>The BME and MLC further resolved to exhibit a heightened awareness of their public safety mission when investigating and adjudicating cases of physician sexual misconduct.</a:t>
            </a:r>
          </a:p>
          <a:p>
            <a:endParaRPr lang="en-US" dirty="0"/>
          </a:p>
        </p:txBody>
      </p:sp>
    </p:spTree>
    <p:extLst>
      <p:ext uri="{BB962C8B-B14F-4D97-AF65-F5344CB8AC3E}">
        <p14:creationId xmlns:p14="http://schemas.microsoft.com/office/powerpoint/2010/main" val="247719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7D811-9918-665E-2C59-5FA08075CBAB}"/>
              </a:ext>
            </a:extLst>
          </p:cNvPr>
          <p:cNvSpPr>
            <a:spLocks noGrp="1"/>
          </p:cNvSpPr>
          <p:nvPr>
            <p:ph type="title"/>
          </p:nvPr>
        </p:nvSpPr>
        <p:spPr/>
        <p:txBody>
          <a:bodyPr/>
          <a:lstStyle/>
          <a:p>
            <a:r>
              <a:rPr lang="en-US" dirty="0"/>
              <a:t>The Boundary Work Group Reconvened</a:t>
            </a:r>
          </a:p>
        </p:txBody>
      </p:sp>
      <p:sp>
        <p:nvSpPr>
          <p:cNvPr id="3" name="Content Placeholder 2">
            <a:extLst>
              <a:ext uri="{FF2B5EF4-FFF2-40B4-BE49-F238E27FC236}">
                <a16:creationId xmlns:a16="http://schemas.microsoft.com/office/drawing/2014/main" id="{17B0DC36-3AF0-C530-D2D4-A7CB11CF8B83}"/>
              </a:ext>
            </a:extLst>
          </p:cNvPr>
          <p:cNvSpPr>
            <a:spLocks noGrp="1"/>
          </p:cNvSpPr>
          <p:nvPr>
            <p:ph idx="1"/>
          </p:nvPr>
        </p:nvSpPr>
        <p:spPr/>
        <p:txBody>
          <a:bodyPr/>
          <a:lstStyle/>
          <a:p>
            <a:r>
              <a:rPr lang="en-US" dirty="0"/>
              <a:t>The BME and MLC reconvened the work group in June 2022 to follow up on its recommendations</a:t>
            </a:r>
          </a:p>
          <a:p>
            <a:r>
              <a:rPr lang="en-US" dirty="0"/>
              <a:t>Items identified for further work: regulations regarding the use of chaperones, updating the definition of sexual misconduct, addressing physician misconduct via telemedicine, underreporting by hospitals and practice groups, and enhancing medical school/residency ethics training</a:t>
            </a:r>
          </a:p>
        </p:txBody>
      </p:sp>
    </p:spTree>
    <p:extLst>
      <p:ext uri="{BB962C8B-B14F-4D97-AF65-F5344CB8AC3E}">
        <p14:creationId xmlns:p14="http://schemas.microsoft.com/office/powerpoint/2010/main" val="183498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2CB-E64D-8D79-E1B9-C9CF44A2105A}"/>
              </a:ext>
            </a:extLst>
          </p:cNvPr>
          <p:cNvSpPr>
            <a:spLocks noGrp="1"/>
          </p:cNvSpPr>
          <p:nvPr>
            <p:ph type="title"/>
          </p:nvPr>
        </p:nvSpPr>
        <p:spPr/>
        <p:txBody>
          <a:bodyPr>
            <a:normAutofit fontScale="90000"/>
          </a:bodyPr>
          <a:lstStyle/>
          <a:p>
            <a:r>
              <a:rPr lang="en-US" dirty="0"/>
              <a:t>Attorney Need to Know re: Physician Sexual/Professional Misconduct</a:t>
            </a:r>
          </a:p>
        </p:txBody>
      </p:sp>
      <p:sp>
        <p:nvSpPr>
          <p:cNvPr id="3" name="Content Placeholder 2">
            <a:extLst>
              <a:ext uri="{FF2B5EF4-FFF2-40B4-BE49-F238E27FC236}">
                <a16:creationId xmlns:a16="http://schemas.microsoft.com/office/drawing/2014/main" id="{EB7263C2-5732-DE68-EFC7-320EB5AE5115}"/>
              </a:ext>
            </a:extLst>
          </p:cNvPr>
          <p:cNvSpPr>
            <a:spLocks noGrp="1"/>
          </p:cNvSpPr>
          <p:nvPr>
            <p:ph idx="1"/>
          </p:nvPr>
        </p:nvSpPr>
        <p:spPr/>
        <p:txBody>
          <a:bodyPr/>
          <a:lstStyle/>
          <a:p>
            <a:r>
              <a:rPr lang="en-US" dirty="0"/>
              <a:t>It is a prosecution/enforcement priority. Cases are up and sanctions may be severe</a:t>
            </a:r>
          </a:p>
          <a:p>
            <a:r>
              <a:rPr lang="en-US" dirty="0"/>
              <a:t>Physicians have a duty to report violations under Ala. Code Section 34-24-361(b)</a:t>
            </a:r>
          </a:p>
          <a:p>
            <a:r>
              <a:rPr lang="en-US" dirty="0"/>
              <a:t>Changes to the chaperone rule, misconduct definition, and telehealth-specific regulations are likely in the near term (6-12 months)</a:t>
            </a:r>
          </a:p>
        </p:txBody>
      </p:sp>
    </p:spTree>
    <p:extLst>
      <p:ext uri="{BB962C8B-B14F-4D97-AF65-F5344CB8AC3E}">
        <p14:creationId xmlns:p14="http://schemas.microsoft.com/office/powerpoint/2010/main" val="213671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355C-DEA0-3EA3-6ACA-965B5478E83B}"/>
              </a:ext>
            </a:extLst>
          </p:cNvPr>
          <p:cNvSpPr>
            <a:spLocks noGrp="1"/>
          </p:cNvSpPr>
          <p:nvPr>
            <p:ph type="title"/>
          </p:nvPr>
        </p:nvSpPr>
        <p:spPr/>
        <p:txBody>
          <a:bodyPr/>
          <a:lstStyle/>
          <a:p>
            <a:r>
              <a:rPr lang="en-US" dirty="0"/>
              <a:t>Drugs: Medical Marijuana </a:t>
            </a:r>
          </a:p>
        </p:txBody>
      </p:sp>
      <p:sp>
        <p:nvSpPr>
          <p:cNvPr id="3" name="Content Placeholder 2">
            <a:extLst>
              <a:ext uri="{FF2B5EF4-FFF2-40B4-BE49-F238E27FC236}">
                <a16:creationId xmlns:a16="http://schemas.microsoft.com/office/drawing/2014/main" id="{A9ABF6BC-E724-E208-1CB3-9FAEC043F1F3}"/>
              </a:ext>
            </a:extLst>
          </p:cNvPr>
          <p:cNvSpPr>
            <a:spLocks noGrp="1"/>
          </p:cNvSpPr>
          <p:nvPr>
            <p:ph idx="1"/>
          </p:nvPr>
        </p:nvSpPr>
        <p:spPr/>
        <p:txBody>
          <a:bodyPr>
            <a:normAutofit lnSpcReduction="10000"/>
          </a:bodyPr>
          <a:lstStyle/>
          <a:p>
            <a:r>
              <a:rPr lang="en-US" dirty="0"/>
              <a:t>BME </a:t>
            </a:r>
            <a:r>
              <a:rPr lang="en-US" dirty="0" err="1"/>
              <a:t>adoped</a:t>
            </a:r>
            <a:r>
              <a:rPr lang="en-US" dirty="0"/>
              <a:t> its rules regulating medical marijuana in November 2021. The rules became effective May 15, 2022. </a:t>
            </a:r>
          </a:p>
          <a:p>
            <a:r>
              <a:rPr lang="en-US" dirty="0"/>
              <a:t>Codified at Ala. Admin. Code R. 540-X-25</a:t>
            </a:r>
          </a:p>
          <a:p>
            <a:r>
              <a:rPr lang="en-US" dirty="0"/>
              <a:t>Areas covered by the rules:</a:t>
            </a:r>
          </a:p>
          <a:p>
            <a:pPr lvl="1"/>
            <a:r>
              <a:rPr lang="en-US" dirty="0"/>
              <a:t>Physician Registration and eligibility</a:t>
            </a:r>
          </a:p>
          <a:p>
            <a:pPr lvl="1"/>
            <a:r>
              <a:rPr lang="en-US" dirty="0"/>
              <a:t>Grounds for Denial or Revocation of a Permit</a:t>
            </a:r>
          </a:p>
          <a:p>
            <a:pPr lvl="1"/>
            <a:r>
              <a:rPr lang="en-US" dirty="0"/>
              <a:t>Continuing Medical Education Requirements</a:t>
            </a:r>
          </a:p>
          <a:p>
            <a:pPr lvl="1"/>
            <a:r>
              <a:rPr lang="en-US" dirty="0"/>
              <a:t>Limitations and Requirements for Physicians to certify a patient or recommend medical cannabis</a:t>
            </a:r>
          </a:p>
          <a:p>
            <a:pPr lvl="1"/>
            <a:r>
              <a:rPr lang="en-US" dirty="0"/>
              <a:t>Dosage limitations</a:t>
            </a:r>
          </a:p>
        </p:txBody>
      </p:sp>
    </p:spTree>
    <p:extLst>
      <p:ext uri="{BB962C8B-B14F-4D97-AF65-F5344CB8AC3E}">
        <p14:creationId xmlns:p14="http://schemas.microsoft.com/office/powerpoint/2010/main" val="202359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B1B0E-3FEB-1D97-6A6B-BE3264B7C0D0}"/>
              </a:ext>
            </a:extLst>
          </p:cNvPr>
          <p:cNvSpPr>
            <a:spLocks noGrp="1"/>
          </p:cNvSpPr>
          <p:nvPr>
            <p:ph type="title"/>
          </p:nvPr>
        </p:nvSpPr>
        <p:spPr/>
        <p:txBody>
          <a:bodyPr/>
          <a:lstStyle/>
          <a:p>
            <a:r>
              <a:rPr lang="en-US" dirty="0"/>
              <a:t>Medical Marijuana</a:t>
            </a:r>
          </a:p>
        </p:txBody>
      </p:sp>
      <p:sp>
        <p:nvSpPr>
          <p:cNvPr id="3" name="Content Placeholder 2">
            <a:extLst>
              <a:ext uri="{FF2B5EF4-FFF2-40B4-BE49-F238E27FC236}">
                <a16:creationId xmlns:a16="http://schemas.microsoft.com/office/drawing/2014/main" id="{7FF6E698-CB4C-86D0-A8CE-7A606669B706}"/>
              </a:ext>
            </a:extLst>
          </p:cNvPr>
          <p:cNvSpPr>
            <a:spLocks noGrp="1"/>
          </p:cNvSpPr>
          <p:nvPr>
            <p:ph idx="1"/>
          </p:nvPr>
        </p:nvSpPr>
        <p:spPr/>
        <p:txBody>
          <a:bodyPr>
            <a:normAutofit fontScale="92500"/>
          </a:bodyPr>
          <a:lstStyle/>
          <a:p>
            <a:r>
              <a:rPr lang="en-US" dirty="0"/>
              <a:t>The BME regulates the physician-side of medical marijuana </a:t>
            </a:r>
          </a:p>
          <a:p>
            <a:r>
              <a:rPr lang="en-US" dirty="0"/>
              <a:t>The Alabama Medical Cannabis Commission (“AMCC”) regulates the “seed to sale” business side – growing permits, dispensaries, etc. </a:t>
            </a:r>
          </a:p>
          <a:p>
            <a:r>
              <a:rPr lang="en-US" dirty="0"/>
              <a:t>The AMCC has published rules (effective October 15, 2022)</a:t>
            </a:r>
          </a:p>
          <a:p>
            <a:r>
              <a:rPr lang="en-US" dirty="0"/>
              <a:t>AMCC has received requests from licensee applicants; applications expected to close by year end</a:t>
            </a:r>
          </a:p>
          <a:p>
            <a:r>
              <a:rPr lang="en-US" dirty="0"/>
              <a:t>AMCC goal is to issue licenses mid-summer 2023; likely 4</a:t>
            </a:r>
            <a:r>
              <a:rPr lang="en-US" baseline="30000" dirty="0"/>
              <a:t>th</a:t>
            </a:r>
            <a:r>
              <a:rPr lang="en-US" dirty="0"/>
              <a:t> Quarter 2023 before medical cannabis will be available to patients</a:t>
            </a:r>
          </a:p>
          <a:p>
            <a:r>
              <a:rPr lang="en-US" dirty="0"/>
              <a:t>A prospective timeline is codified at Ala. Admin. Code R. 538-X-3 Appendix A</a:t>
            </a:r>
          </a:p>
        </p:txBody>
      </p:sp>
    </p:spTree>
    <p:extLst>
      <p:ext uri="{BB962C8B-B14F-4D97-AF65-F5344CB8AC3E}">
        <p14:creationId xmlns:p14="http://schemas.microsoft.com/office/powerpoint/2010/main" val="91432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84E5-6F27-8A84-1968-64899644CE71}"/>
              </a:ext>
            </a:extLst>
          </p:cNvPr>
          <p:cNvSpPr>
            <a:spLocks noGrp="1"/>
          </p:cNvSpPr>
          <p:nvPr>
            <p:ph type="title"/>
          </p:nvPr>
        </p:nvSpPr>
        <p:spPr/>
        <p:txBody>
          <a:bodyPr/>
          <a:lstStyle/>
          <a:p>
            <a:r>
              <a:rPr lang="en-US" dirty="0"/>
              <a:t>Attorney Need to Know re: Medical Cannabis</a:t>
            </a:r>
          </a:p>
        </p:txBody>
      </p:sp>
      <p:sp>
        <p:nvSpPr>
          <p:cNvPr id="3" name="Content Placeholder 2">
            <a:extLst>
              <a:ext uri="{FF2B5EF4-FFF2-40B4-BE49-F238E27FC236}">
                <a16:creationId xmlns:a16="http://schemas.microsoft.com/office/drawing/2014/main" id="{CC522DBE-4B02-F354-E758-4992C1D476D3}"/>
              </a:ext>
            </a:extLst>
          </p:cNvPr>
          <p:cNvSpPr>
            <a:spLocks noGrp="1"/>
          </p:cNvSpPr>
          <p:nvPr>
            <p:ph idx="1"/>
          </p:nvPr>
        </p:nvSpPr>
        <p:spPr>
          <a:xfrm>
            <a:off x="1587710" y="2160015"/>
            <a:ext cx="9486690" cy="4434993"/>
          </a:xfrm>
        </p:spPr>
        <p:txBody>
          <a:bodyPr>
            <a:normAutofit fontScale="92500" lnSpcReduction="10000"/>
          </a:bodyPr>
          <a:lstStyle/>
          <a:p>
            <a:r>
              <a:rPr lang="en-US" dirty="0"/>
              <a:t>Physicians must possess a registration to certify or recommend a patient for the use of medical cannabis</a:t>
            </a:r>
          </a:p>
          <a:p>
            <a:pPr lvl="1"/>
            <a:r>
              <a:rPr lang="en-US" dirty="0"/>
              <a:t>The physician must be fully licensed, have practiced medicine for at least 3 years, and not be under any discipline</a:t>
            </a:r>
          </a:p>
          <a:p>
            <a:pPr lvl="1"/>
            <a:r>
              <a:rPr lang="en-US" dirty="0"/>
              <a:t>The physician must take a 4-hour education course presented by the Medical Association of the State of Alabama</a:t>
            </a:r>
          </a:p>
          <a:p>
            <a:pPr lvl="1"/>
            <a:r>
              <a:rPr lang="en-US" dirty="0"/>
              <a:t>Prior disciplinary history, particularly relating to controlled substances, may bar a physician from obtaining a registration</a:t>
            </a:r>
          </a:p>
          <a:p>
            <a:r>
              <a:rPr lang="en-US" dirty="0"/>
              <a:t>Cannot recommend medical cannabis to a patient who is pregnant, breast-feeding, or trying to conceive, and cannot recommend to patient where cannabis is contra-indicated (e.g., congestive heart failure)</a:t>
            </a:r>
          </a:p>
          <a:p>
            <a:r>
              <a:rPr lang="en-US" dirty="0"/>
              <a:t>Intensive requirements governing how a physician certifies a patient and recommends medical cannabis (Rule 540-X-25-.10)</a:t>
            </a:r>
          </a:p>
          <a:p>
            <a:endParaRPr lang="en-US" dirty="0"/>
          </a:p>
        </p:txBody>
      </p:sp>
    </p:spTree>
    <p:extLst>
      <p:ext uri="{BB962C8B-B14F-4D97-AF65-F5344CB8AC3E}">
        <p14:creationId xmlns:p14="http://schemas.microsoft.com/office/powerpoint/2010/main" val="3235749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84E5-6F27-8A84-1968-64899644CE71}"/>
              </a:ext>
            </a:extLst>
          </p:cNvPr>
          <p:cNvSpPr>
            <a:spLocks noGrp="1"/>
          </p:cNvSpPr>
          <p:nvPr>
            <p:ph type="title"/>
          </p:nvPr>
        </p:nvSpPr>
        <p:spPr/>
        <p:txBody>
          <a:bodyPr/>
          <a:lstStyle/>
          <a:p>
            <a:r>
              <a:rPr lang="en-US" dirty="0"/>
              <a:t>Attorney Need to Know re: Medical Cannabis</a:t>
            </a:r>
          </a:p>
        </p:txBody>
      </p:sp>
      <p:sp>
        <p:nvSpPr>
          <p:cNvPr id="3" name="Content Placeholder 2">
            <a:extLst>
              <a:ext uri="{FF2B5EF4-FFF2-40B4-BE49-F238E27FC236}">
                <a16:creationId xmlns:a16="http://schemas.microsoft.com/office/drawing/2014/main" id="{CC522DBE-4B02-F354-E758-4992C1D476D3}"/>
              </a:ext>
            </a:extLst>
          </p:cNvPr>
          <p:cNvSpPr>
            <a:spLocks noGrp="1"/>
          </p:cNvSpPr>
          <p:nvPr>
            <p:ph idx="1"/>
          </p:nvPr>
        </p:nvSpPr>
        <p:spPr>
          <a:xfrm>
            <a:off x="1587710" y="2160015"/>
            <a:ext cx="9486690" cy="4434993"/>
          </a:xfrm>
        </p:spPr>
        <p:txBody>
          <a:bodyPr>
            <a:normAutofit/>
          </a:bodyPr>
          <a:lstStyle/>
          <a:p>
            <a:r>
              <a:rPr lang="en-US" dirty="0"/>
              <a:t>Rules regarding conflicts of interest found at 540-X-25-.09</a:t>
            </a:r>
          </a:p>
          <a:p>
            <a:pPr lvl="1"/>
            <a:r>
              <a:rPr lang="en-US" dirty="0"/>
              <a:t>These rules track the statute: Ala. Code Section 20-2A-32</a:t>
            </a:r>
          </a:p>
          <a:p>
            <a:r>
              <a:rPr lang="en-US" dirty="0"/>
              <a:t>Notable exclusions/prohibitions:</a:t>
            </a:r>
          </a:p>
          <a:p>
            <a:pPr lvl="1"/>
            <a:r>
              <a:rPr lang="en-US" dirty="0"/>
              <a:t>A registered, certifying physician shall not accept, solicit, or offer referral agreements with specific dispensaries</a:t>
            </a:r>
          </a:p>
          <a:p>
            <a:pPr lvl="1"/>
            <a:r>
              <a:rPr lang="en-US" dirty="0"/>
              <a:t>No discounts for using a specific dispensary</a:t>
            </a:r>
          </a:p>
          <a:p>
            <a:pPr lvl="1"/>
            <a:r>
              <a:rPr lang="en-US" dirty="0"/>
              <a:t>Physicians cannot hold a direct or indirect economic interest or serve on the board of directors or be an employee of an AMCC licensee (i.e., any entity involved in seed-to-sale)</a:t>
            </a:r>
          </a:p>
          <a:p>
            <a:pPr lvl="1"/>
            <a:r>
              <a:rPr lang="en-US" dirty="0"/>
              <a:t>Cannot refer patients to a specific caregiver or dispensary</a:t>
            </a:r>
          </a:p>
          <a:p>
            <a:pPr lvl="1"/>
            <a:r>
              <a:rPr lang="en-US" dirty="0"/>
              <a:t>Cannot advertise in a dispensary or share </a:t>
            </a:r>
            <a:r>
              <a:rPr lang="en-US"/>
              <a:t>office space</a:t>
            </a:r>
            <a:endParaRPr lang="en-US" dirty="0"/>
          </a:p>
        </p:txBody>
      </p:sp>
    </p:spTree>
    <p:extLst>
      <p:ext uri="{BB962C8B-B14F-4D97-AF65-F5344CB8AC3E}">
        <p14:creationId xmlns:p14="http://schemas.microsoft.com/office/powerpoint/2010/main" val="3215908879"/>
      </p:ext>
    </p:extLst>
  </p:cSld>
  <p:clrMapOvr>
    <a:masterClrMapping/>
  </p:clrMapOvr>
</p:sld>
</file>

<file path=ppt/theme/theme1.xml><?xml version="1.0" encoding="utf-8"?>
<a:theme xmlns:a="http://schemas.openxmlformats.org/drawingml/2006/main" name="InterweaveVTI">
  <a:themeElements>
    <a:clrScheme name="Interweave-R1">
      <a:dk1>
        <a:srgbClr val="000000"/>
      </a:dk1>
      <a:lt1>
        <a:srgbClr val="FFFFFF"/>
      </a:lt1>
      <a:dk2>
        <a:srgbClr val="292C2D"/>
      </a:dk2>
      <a:lt2>
        <a:srgbClr val="DDDEDD"/>
      </a:lt2>
      <a:accent1>
        <a:srgbClr val="0BA5E8"/>
      </a:accent1>
      <a:accent2>
        <a:srgbClr val="5066E1"/>
      </a:accent2>
      <a:accent3>
        <a:srgbClr val="894EC0"/>
      </a:accent3>
      <a:accent4>
        <a:srgbClr val="E54196"/>
      </a:accent4>
      <a:accent5>
        <a:srgbClr val="BE4449"/>
      </a:accent5>
      <a:accent6>
        <a:srgbClr val="F55822"/>
      </a:accent6>
      <a:hlink>
        <a:srgbClr val="C22DD8"/>
      </a:hlink>
      <a:folHlink>
        <a:srgbClr val="737F82"/>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2297</Words>
  <Application>Microsoft Office PowerPoint</Application>
  <PresentationFormat>Widescreen</PresentationFormat>
  <Paragraphs>157</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Neue Haas Grotesk Text Pro</vt:lpstr>
      <vt:lpstr>InterweaveVTI</vt:lpstr>
      <vt:lpstr>BME/MLC Regulatory Update: Sex, Drugs, and Telehealth</vt:lpstr>
      <vt:lpstr>Topics </vt:lpstr>
      <vt:lpstr>Enforcement Emphasis: Sexual and Professional Boundary Violations</vt:lpstr>
      <vt:lpstr>The Boundary Work Group Reconvened</vt:lpstr>
      <vt:lpstr>Attorney Need to Know re: Physician Sexual/Professional Misconduct</vt:lpstr>
      <vt:lpstr>Drugs: Medical Marijuana </vt:lpstr>
      <vt:lpstr>Medical Marijuana</vt:lpstr>
      <vt:lpstr>Attorney Need to Know re: Medical Cannabis</vt:lpstr>
      <vt:lpstr>Attorney Need to Know re: Medical Cannabis</vt:lpstr>
      <vt:lpstr>Telehealth Legislation</vt:lpstr>
      <vt:lpstr>Telehealth Legislation </vt:lpstr>
      <vt:lpstr>Attorney Need to Know re: Telehealth</vt:lpstr>
      <vt:lpstr>Attorney Need to Know re: Telehealth</vt:lpstr>
      <vt:lpstr>Attorney Need to Know re: Telehealth</vt:lpstr>
      <vt:lpstr>Medical Records Rule</vt:lpstr>
      <vt:lpstr>Medical Records Rule</vt:lpstr>
      <vt:lpstr>Medical Records Rule</vt:lpstr>
      <vt:lpstr>Medical Records Rule</vt:lpstr>
      <vt:lpstr>Medical Records Rule</vt:lpstr>
      <vt:lpstr>Medical Records Rule</vt:lpstr>
      <vt:lpstr>Medical Records Rule</vt:lpstr>
      <vt:lpstr>Medical Records Rule</vt:lpstr>
      <vt:lpstr>Leadership Updates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BME/MLC Regulatory Update: Sex, Drugs, and Telehealth</dc:title>
  <dc:creator>Wilson Hunter</dc:creator>
  <cp:lastModifiedBy>Wilson Hunter</cp:lastModifiedBy>
  <cp:revision>28</cp:revision>
  <dcterms:created xsi:type="dcterms:W3CDTF">2022-06-13T14:36:58Z</dcterms:created>
  <dcterms:modified xsi:type="dcterms:W3CDTF">2022-11-29T20:54:20Z</dcterms:modified>
</cp:coreProperties>
</file>