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34"/>
  </p:notesMasterIdLst>
  <p:handoutMasterIdLst>
    <p:handoutMasterId r:id="rId35"/>
  </p:handoutMasterIdLst>
  <p:sldIdLst>
    <p:sldId id="256" r:id="rId2"/>
    <p:sldId id="260" r:id="rId3"/>
    <p:sldId id="263" r:id="rId4"/>
    <p:sldId id="279" r:id="rId5"/>
    <p:sldId id="258" r:id="rId6"/>
    <p:sldId id="259" r:id="rId7"/>
    <p:sldId id="280" r:id="rId8"/>
    <p:sldId id="281" r:id="rId9"/>
    <p:sldId id="282" r:id="rId10"/>
    <p:sldId id="261" r:id="rId11"/>
    <p:sldId id="262" r:id="rId12"/>
    <p:sldId id="264" r:id="rId13"/>
    <p:sldId id="265" r:id="rId14"/>
    <p:sldId id="266" r:id="rId15"/>
    <p:sldId id="267" r:id="rId16"/>
    <p:sldId id="272" r:id="rId17"/>
    <p:sldId id="268" r:id="rId18"/>
    <p:sldId id="285" r:id="rId19"/>
    <p:sldId id="269" r:id="rId20"/>
    <p:sldId id="290" r:id="rId21"/>
    <p:sldId id="270" r:id="rId22"/>
    <p:sldId id="271" r:id="rId23"/>
    <p:sldId id="273" r:id="rId24"/>
    <p:sldId id="289" r:id="rId25"/>
    <p:sldId id="284" r:id="rId26"/>
    <p:sldId id="275" r:id="rId27"/>
    <p:sldId id="276" r:id="rId28"/>
    <p:sldId id="277" r:id="rId29"/>
    <p:sldId id="286" r:id="rId30"/>
    <p:sldId id="278" r:id="rId31"/>
    <p:sldId id="287" r:id="rId32"/>
    <p:sldId id="288" r:id="rId33"/>
  </p:sldIdLst>
  <p:sldSz cx="9144000" cy="5143500" type="screen16x9"/>
  <p:notesSz cx="7010400" cy="9296400"/>
  <p:defaultTextStyle>
    <a:defPPr>
      <a:defRPr lang="en-US"/>
    </a:defPPr>
    <a:lvl1pPr algn="l" rtl="0" eaLnBrk="0" fontAlgn="base" hangingPunct="0">
      <a:spcBef>
        <a:spcPct val="0"/>
      </a:spcBef>
      <a:spcAft>
        <a:spcPct val="0"/>
      </a:spcAft>
      <a:defRPr b="1" kern="1200">
        <a:solidFill>
          <a:srgbClr val="FFFF00"/>
        </a:solidFill>
        <a:latin typeface="Tahoma" pitchFamily="34" charset="0"/>
        <a:ea typeface="+mn-ea"/>
        <a:cs typeface="+mn-cs"/>
      </a:defRPr>
    </a:lvl1pPr>
    <a:lvl2pPr marL="457200" algn="l" rtl="0" eaLnBrk="0" fontAlgn="base" hangingPunct="0">
      <a:spcBef>
        <a:spcPct val="0"/>
      </a:spcBef>
      <a:spcAft>
        <a:spcPct val="0"/>
      </a:spcAft>
      <a:defRPr b="1" kern="1200">
        <a:solidFill>
          <a:srgbClr val="FFFF00"/>
        </a:solidFill>
        <a:latin typeface="Tahoma" pitchFamily="34" charset="0"/>
        <a:ea typeface="+mn-ea"/>
        <a:cs typeface="+mn-cs"/>
      </a:defRPr>
    </a:lvl2pPr>
    <a:lvl3pPr marL="914400" algn="l" rtl="0" eaLnBrk="0" fontAlgn="base" hangingPunct="0">
      <a:spcBef>
        <a:spcPct val="0"/>
      </a:spcBef>
      <a:spcAft>
        <a:spcPct val="0"/>
      </a:spcAft>
      <a:defRPr b="1" kern="1200">
        <a:solidFill>
          <a:srgbClr val="FFFF00"/>
        </a:solidFill>
        <a:latin typeface="Tahoma" pitchFamily="34" charset="0"/>
        <a:ea typeface="+mn-ea"/>
        <a:cs typeface="+mn-cs"/>
      </a:defRPr>
    </a:lvl3pPr>
    <a:lvl4pPr marL="1371600" algn="l" rtl="0" eaLnBrk="0" fontAlgn="base" hangingPunct="0">
      <a:spcBef>
        <a:spcPct val="0"/>
      </a:spcBef>
      <a:spcAft>
        <a:spcPct val="0"/>
      </a:spcAft>
      <a:defRPr b="1" kern="1200">
        <a:solidFill>
          <a:srgbClr val="FFFF00"/>
        </a:solidFill>
        <a:latin typeface="Tahoma" pitchFamily="34" charset="0"/>
        <a:ea typeface="+mn-ea"/>
        <a:cs typeface="+mn-cs"/>
      </a:defRPr>
    </a:lvl4pPr>
    <a:lvl5pPr marL="1828800" algn="l" rtl="0" eaLnBrk="0" fontAlgn="base" hangingPunct="0">
      <a:spcBef>
        <a:spcPct val="0"/>
      </a:spcBef>
      <a:spcAft>
        <a:spcPct val="0"/>
      </a:spcAft>
      <a:defRPr b="1" kern="1200">
        <a:solidFill>
          <a:srgbClr val="FFFF00"/>
        </a:solidFill>
        <a:latin typeface="Tahoma" pitchFamily="34" charset="0"/>
        <a:ea typeface="+mn-ea"/>
        <a:cs typeface="+mn-cs"/>
      </a:defRPr>
    </a:lvl5pPr>
    <a:lvl6pPr marL="2286000" algn="l" defTabSz="914400" rtl="0" eaLnBrk="1" latinLnBrk="0" hangingPunct="1">
      <a:defRPr b="1" kern="1200">
        <a:solidFill>
          <a:srgbClr val="FFFF00"/>
        </a:solidFill>
        <a:latin typeface="Tahoma" pitchFamily="34" charset="0"/>
        <a:ea typeface="+mn-ea"/>
        <a:cs typeface="+mn-cs"/>
      </a:defRPr>
    </a:lvl6pPr>
    <a:lvl7pPr marL="2743200" algn="l" defTabSz="914400" rtl="0" eaLnBrk="1" latinLnBrk="0" hangingPunct="1">
      <a:defRPr b="1" kern="1200">
        <a:solidFill>
          <a:srgbClr val="FFFF00"/>
        </a:solidFill>
        <a:latin typeface="Tahoma" pitchFamily="34" charset="0"/>
        <a:ea typeface="+mn-ea"/>
        <a:cs typeface="+mn-cs"/>
      </a:defRPr>
    </a:lvl7pPr>
    <a:lvl8pPr marL="3200400" algn="l" defTabSz="914400" rtl="0" eaLnBrk="1" latinLnBrk="0" hangingPunct="1">
      <a:defRPr b="1" kern="1200">
        <a:solidFill>
          <a:srgbClr val="FFFF00"/>
        </a:solidFill>
        <a:latin typeface="Tahoma" pitchFamily="34" charset="0"/>
        <a:ea typeface="+mn-ea"/>
        <a:cs typeface="+mn-cs"/>
      </a:defRPr>
    </a:lvl8pPr>
    <a:lvl9pPr marL="3657600" algn="l" defTabSz="914400" rtl="0" eaLnBrk="1" latinLnBrk="0" hangingPunct="1">
      <a:defRPr b="1" kern="1200">
        <a:solidFill>
          <a:srgbClr val="FFFF00"/>
        </a:solidFill>
        <a:latin typeface="Tahoma"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75034" autoAdjust="0"/>
  </p:normalViewPr>
  <p:slideViewPr>
    <p:cSldViewPr>
      <p:cViewPr varScale="1">
        <p:scale>
          <a:sx n="125" d="100"/>
          <a:sy n="125" d="100"/>
        </p:scale>
        <p:origin x="1240" y="24"/>
      </p:cViewPr>
      <p:guideLst>
        <p:guide orient="horz" pos="1620"/>
        <p:guide pos="2880"/>
      </p:guideLst>
    </p:cSldViewPr>
  </p:slideViewPr>
  <p:outlineViewPr>
    <p:cViewPr>
      <p:scale>
        <a:sx n="33" d="100"/>
        <a:sy n="33" d="100"/>
      </p:scale>
      <p:origin x="66" y="8142"/>
    </p:cViewPr>
  </p:outlineViewPr>
  <p:notesTextViewPr>
    <p:cViewPr>
      <p:scale>
        <a:sx n="70" d="100"/>
        <a:sy n="70" d="100"/>
      </p:scale>
      <p:origin x="0" y="0"/>
    </p:cViewPr>
  </p:notesTextViewPr>
  <p:sorterViewPr>
    <p:cViewPr>
      <p:scale>
        <a:sx n="66" d="100"/>
        <a:sy n="66" d="100"/>
      </p:scale>
      <p:origin x="0" y="0"/>
    </p:cViewPr>
  </p:sorterViewPr>
  <p:notesViewPr>
    <p:cSldViewPr>
      <p:cViewPr>
        <p:scale>
          <a:sx n="100" d="100"/>
          <a:sy n="100" d="100"/>
        </p:scale>
        <p:origin x="-984"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Mediation Advocacy: Effective Legal Representation in Mediation</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Presented by Philip REich</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868CE5B-4612-4F08-9D4B-858F5BAFF011}" type="slidenum">
              <a:rPr lang="en-US" smtClean="0"/>
              <a:t>‹#›</a:t>
            </a:fld>
            <a:endParaRPr lang="en-US"/>
          </a:p>
        </p:txBody>
      </p:sp>
    </p:spTree>
    <p:extLst>
      <p:ext uri="{BB962C8B-B14F-4D97-AF65-F5344CB8AC3E}">
        <p14:creationId xmlns:p14="http://schemas.microsoft.com/office/powerpoint/2010/main" val="1034797538"/>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b="0">
                <a:solidFill>
                  <a:schemeClr val="tx1"/>
                </a:solidFill>
                <a:latin typeface="Arial" charset="0"/>
              </a:defRPr>
            </a:lvl1pPr>
          </a:lstStyle>
          <a:p>
            <a:r>
              <a:rPr lang="en-US"/>
              <a:t>Mediation Advocacy: Effective Legal Representation in Mediation</a:t>
            </a:r>
          </a:p>
        </p:txBody>
      </p:sp>
      <p:sp>
        <p:nvSpPr>
          <p:cNvPr id="32771"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b="0">
                <a:solidFill>
                  <a:schemeClr val="tx1"/>
                </a:solidFill>
                <a:latin typeface="Arial" charset="0"/>
              </a:defRPr>
            </a:lvl1pPr>
          </a:lstStyle>
          <a:p>
            <a:endParaRPr lang="en-US"/>
          </a:p>
        </p:txBody>
      </p:sp>
      <p:sp>
        <p:nvSpPr>
          <p:cNvPr id="32772"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p:spPr>
      </p:sp>
      <p:sp>
        <p:nvSpPr>
          <p:cNvPr id="32773"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2774"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b="0">
                <a:solidFill>
                  <a:schemeClr val="tx1"/>
                </a:solidFill>
                <a:latin typeface="Arial" charset="0"/>
              </a:defRPr>
            </a:lvl1pPr>
          </a:lstStyle>
          <a:p>
            <a:r>
              <a:rPr lang="en-US"/>
              <a:t>Presented by Philip REich</a:t>
            </a:r>
          </a:p>
        </p:txBody>
      </p:sp>
      <p:sp>
        <p:nvSpPr>
          <p:cNvPr id="32775"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b="0">
                <a:solidFill>
                  <a:schemeClr val="tx1"/>
                </a:solidFill>
                <a:latin typeface="Arial" charset="0"/>
              </a:defRPr>
            </a:lvl1pPr>
          </a:lstStyle>
          <a:p>
            <a:fld id="{356FD763-E085-4AB7-90AD-CD65F77E26B1}" type="slidenum">
              <a:rPr lang="en-US"/>
              <a:pPr/>
              <a:t>‹#›</a:t>
            </a:fld>
            <a:endParaRPr lang="en-US"/>
          </a:p>
        </p:txBody>
      </p:sp>
    </p:spTree>
    <p:extLst>
      <p:ext uri="{BB962C8B-B14F-4D97-AF65-F5344CB8AC3E}">
        <p14:creationId xmlns:p14="http://schemas.microsoft.com/office/powerpoint/2010/main" val="1453445926"/>
      </p:ext>
    </p:extLst>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406400" y="696913"/>
            <a:ext cx="6197600" cy="3486150"/>
          </a:xfrm>
          <a:ln/>
        </p:spPr>
      </p:sp>
      <p:sp>
        <p:nvSpPr>
          <p:cNvPr id="33795" name="Rectangle 3"/>
          <p:cNvSpPr>
            <a:spLocks noGrp="1" noChangeArrowheads="1"/>
          </p:cNvSpPr>
          <p:nvPr>
            <p:ph type="body" idx="1"/>
          </p:nvPr>
        </p:nvSpPr>
        <p:spPr/>
        <p:txBody>
          <a:bodyPr/>
          <a:lstStyle/>
          <a:p>
            <a:pPr>
              <a:lnSpc>
                <a:spcPct val="90000"/>
              </a:lnSpc>
            </a:pPr>
            <a:r>
              <a:rPr lang="en-US" sz="1000" dirty="0"/>
              <a:t>We know there are more civil case being filed than ever before</a:t>
            </a:r>
          </a:p>
          <a:p>
            <a:pPr>
              <a:lnSpc>
                <a:spcPct val="90000"/>
              </a:lnSpc>
            </a:pPr>
            <a:r>
              <a:rPr lang="en-US" sz="1000" dirty="0"/>
              <a:t>We know there are less jury trials being tried to verdict (Vanishing Trial)</a:t>
            </a:r>
          </a:p>
          <a:p>
            <a:pPr>
              <a:lnSpc>
                <a:spcPct val="90000"/>
              </a:lnSpc>
            </a:pPr>
            <a:r>
              <a:rPr lang="en-US" sz="1000" dirty="0"/>
              <a:t>We know number of cases being mediated or otherwise settled before trial has grown</a:t>
            </a:r>
          </a:p>
          <a:p>
            <a:pPr>
              <a:lnSpc>
                <a:spcPct val="90000"/>
              </a:lnSpc>
            </a:pPr>
            <a:r>
              <a:rPr lang="en-US" sz="1000" dirty="0"/>
              <a:t>We know many cases are filed with every intent of being settled before trial</a:t>
            </a:r>
          </a:p>
          <a:p>
            <a:pPr>
              <a:lnSpc>
                <a:spcPct val="90000"/>
              </a:lnSpc>
            </a:pPr>
            <a:r>
              <a:rPr lang="en-US" sz="1000" dirty="0"/>
              <a:t>We know pre-litigation mediations are increasing (contract or otherwise). </a:t>
            </a:r>
          </a:p>
          <a:p>
            <a:pPr>
              <a:lnSpc>
                <a:spcPct val="90000"/>
              </a:lnSpc>
            </a:pPr>
            <a:r>
              <a:rPr lang="en-US" sz="1000" dirty="0"/>
              <a:t>--Bulk of cases settled today is through mediation.</a:t>
            </a:r>
          </a:p>
          <a:p>
            <a:pPr>
              <a:lnSpc>
                <a:spcPct val="90000"/>
              </a:lnSpc>
            </a:pPr>
            <a:r>
              <a:rPr lang="en-US" sz="1000" dirty="0"/>
              <a:t>--Mediation is becoming (already has become) #1 ADR process for disposing of litigated matters </a:t>
            </a:r>
          </a:p>
          <a:p>
            <a:pPr>
              <a:lnSpc>
                <a:spcPct val="90000"/>
              </a:lnSpc>
            </a:pPr>
            <a:r>
              <a:rPr lang="en-US" sz="1000" dirty="0"/>
              <a:t>--Mediation is re-defining the role of trial lawyers in dispute resolution</a:t>
            </a:r>
          </a:p>
          <a:p>
            <a:pPr>
              <a:lnSpc>
                <a:spcPct val="90000"/>
              </a:lnSpc>
            </a:pPr>
            <a:r>
              <a:rPr lang="en-US" sz="1000" dirty="0"/>
              <a:t>--If Trial Lawyers want to stay in dispute resolution business, they must be accomplished in performing in </a:t>
            </a:r>
            <a:r>
              <a:rPr lang="en-US" sz="1000" b="1" dirty="0"/>
              <a:t>mediation environment</a:t>
            </a:r>
            <a:r>
              <a:rPr lang="en-US" sz="1000" dirty="0"/>
              <a:t> as much or more than </a:t>
            </a:r>
            <a:r>
              <a:rPr lang="en-US" sz="1000" b="1" dirty="0"/>
              <a:t>litigation environment</a:t>
            </a:r>
          </a:p>
          <a:p>
            <a:pPr>
              <a:lnSpc>
                <a:spcPct val="90000"/>
              </a:lnSpc>
            </a:pPr>
            <a:r>
              <a:rPr lang="en-US" sz="1000" dirty="0"/>
              <a:t>--</a:t>
            </a:r>
            <a:r>
              <a:rPr lang="en-US" sz="1000" b="1" dirty="0"/>
              <a:t>Trial lawyers must become proficient in “Mediation Advocacy” </a:t>
            </a:r>
          </a:p>
          <a:p>
            <a:pPr>
              <a:lnSpc>
                <a:spcPct val="90000"/>
              </a:lnSpc>
            </a:pPr>
            <a:endParaRPr lang="en-US" sz="1000" dirty="0"/>
          </a:p>
          <a:p>
            <a:pPr>
              <a:lnSpc>
                <a:spcPct val="90000"/>
              </a:lnSpc>
            </a:pPr>
            <a:endParaRPr lang="en-US" sz="1000" dirty="0"/>
          </a:p>
          <a:p>
            <a:pPr>
              <a:lnSpc>
                <a:spcPct val="90000"/>
              </a:lnSpc>
            </a:pPr>
            <a:r>
              <a:rPr lang="en-US" sz="1000" dirty="0"/>
              <a:t> </a:t>
            </a: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r>
              <a:rPr lang="en-US"/>
              <a:t>Presented by Philip REich</a:t>
            </a:r>
          </a:p>
        </p:txBody>
      </p:sp>
      <p:sp>
        <p:nvSpPr>
          <p:cNvPr id="4" name="Header Placeholder 3"/>
          <p:cNvSpPr>
            <a:spLocks noGrp="1"/>
          </p:cNvSpPr>
          <p:nvPr>
            <p:ph type="hdr" sz="quarter" idx="12"/>
          </p:nvPr>
        </p:nvSpPr>
        <p:spPr/>
        <p:txBody>
          <a:bodyPr/>
          <a:lstStyle/>
          <a:p>
            <a:r>
              <a:rPr lang="en-US"/>
              <a:t>Mediation Advocacy: Effective Legal Representation in Mediation</a:t>
            </a:r>
          </a:p>
        </p:txBody>
      </p:sp>
      <p:sp>
        <p:nvSpPr>
          <p:cNvPr id="5" name="Slide Number Placeholder 4">
            <a:extLst>
              <a:ext uri="{FF2B5EF4-FFF2-40B4-BE49-F238E27FC236}">
                <a16:creationId xmlns:a16="http://schemas.microsoft.com/office/drawing/2014/main" id="{C335B0C0-A4BA-0CB0-05FD-8A317C4728A7}"/>
              </a:ext>
            </a:extLst>
          </p:cNvPr>
          <p:cNvSpPr>
            <a:spLocks noGrp="1"/>
          </p:cNvSpPr>
          <p:nvPr>
            <p:ph type="sldNum" sz="quarter" idx="5"/>
          </p:nvPr>
        </p:nvSpPr>
        <p:spPr/>
        <p:txBody>
          <a:bodyPr/>
          <a:lstStyle/>
          <a:p>
            <a:fld id="{356FD763-E085-4AB7-90AD-CD65F77E26B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406400" y="696913"/>
            <a:ext cx="6197600" cy="3486150"/>
          </a:xfrm>
          <a:ln/>
        </p:spPr>
      </p:sp>
      <p:sp>
        <p:nvSpPr>
          <p:cNvPr id="39939" name="Rectangle 3"/>
          <p:cNvSpPr>
            <a:spLocks noGrp="1" noChangeArrowheads="1"/>
          </p:cNvSpPr>
          <p:nvPr>
            <p:ph type="body" idx="1"/>
          </p:nvPr>
        </p:nvSpPr>
        <p:spPr/>
        <p:txBody>
          <a:bodyPr/>
          <a:lstStyle/>
          <a:p>
            <a:pPr>
              <a:lnSpc>
                <a:spcPct val="90000"/>
              </a:lnSpc>
            </a:pPr>
            <a:endParaRPr lang="en-US" dirty="0"/>
          </a:p>
          <a:p>
            <a:pPr>
              <a:lnSpc>
                <a:spcPct val="90000"/>
              </a:lnSpc>
            </a:pPr>
            <a:endParaRPr lang="en-US" dirty="0"/>
          </a:p>
          <a:p>
            <a:pPr>
              <a:lnSpc>
                <a:spcPct val="90000"/>
              </a:lnSpc>
            </a:pPr>
            <a:r>
              <a:rPr lang="en-US" dirty="0"/>
              <a:t>After the </a:t>
            </a:r>
            <a:r>
              <a:rPr lang="en-US" b="1" dirty="0"/>
              <a:t>Process </a:t>
            </a:r>
            <a:r>
              <a:rPr lang="en-US" dirty="0"/>
              <a:t> and the </a:t>
            </a:r>
            <a:r>
              <a:rPr lang="en-US" b="1" dirty="0"/>
              <a:t>Goals, </a:t>
            </a:r>
            <a:r>
              <a:rPr lang="en-US" dirty="0"/>
              <a:t>lets talk with the client about the </a:t>
            </a:r>
            <a:r>
              <a:rPr lang="en-US" b="1" dirty="0"/>
              <a:t>Outcomes</a:t>
            </a:r>
          </a:p>
          <a:p>
            <a:pPr>
              <a:lnSpc>
                <a:spcPct val="90000"/>
              </a:lnSpc>
            </a:pPr>
            <a:r>
              <a:rPr lang="en-US" dirty="0"/>
              <a:t>of mediation</a:t>
            </a:r>
          </a:p>
          <a:p>
            <a:pPr>
              <a:lnSpc>
                <a:spcPct val="90000"/>
              </a:lnSpc>
            </a:pPr>
            <a:endParaRPr lang="en-US" dirty="0"/>
          </a:p>
          <a:p>
            <a:pPr>
              <a:lnSpc>
                <a:spcPct val="90000"/>
              </a:lnSpc>
            </a:pPr>
            <a:r>
              <a:rPr lang="en-US" dirty="0"/>
              <a:t>Don’t let client’s</a:t>
            </a:r>
            <a:r>
              <a:rPr lang="en-US" u="sng" dirty="0"/>
              <a:t> sole </a:t>
            </a:r>
            <a:r>
              <a:rPr lang="en-US" dirty="0"/>
              <a:t>definition of success in mediation consist of an agreeable settlement agreement – even getting to the point to make a final decision. </a:t>
            </a:r>
          </a:p>
          <a:p>
            <a:pPr>
              <a:lnSpc>
                <a:spcPct val="90000"/>
              </a:lnSpc>
            </a:pPr>
            <a:r>
              <a:rPr lang="en-US" dirty="0"/>
              <a:t>Lots of other very good things can happen through mediation – that may </a:t>
            </a:r>
            <a:r>
              <a:rPr lang="en-US" u="sng" dirty="0"/>
              <a:t>never </a:t>
            </a:r>
            <a:r>
              <a:rPr lang="en-US" dirty="0"/>
              <a:t>happen in the litigation process;</a:t>
            </a:r>
          </a:p>
          <a:p>
            <a:pPr>
              <a:lnSpc>
                <a:spcPct val="90000"/>
              </a:lnSpc>
            </a:pPr>
            <a:endParaRPr lang="en-US" dirty="0"/>
          </a:p>
          <a:p>
            <a:pPr>
              <a:lnSpc>
                <a:spcPct val="90000"/>
              </a:lnSpc>
            </a:pPr>
            <a:r>
              <a:rPr lang="en-US" dirty="0"/>
              <a:t>- You might get a </a:t>
            </a:r>
            <a:r>
              <a:rPr lang="en-US" b="1" dirty="0"/>
              <a:t>partial settlement agreement</a:t>
            </a:r>
          </a:p>
          <a:p>
            <a:pPr>
              <a:lnSpc>
                <a:spcPct val="90000"/>
              </a:lnSpc>
            </a:pPr>
            <a:r>
              <a:rPr lang="en-US" b="1" dirty="0"/>
              <a:t>	Contract balances, change orders, partial payments, remediation programs launched (liability later). </a:t>
            </a:r>
          </a:p>
          <a:p>
            <a:pPr>
              <a:lnSpc>
                <a:spcPct val="90000"/>
              </a:lnSpc>
            </a:pPr>
            <a:r>
              <a:rPr lang="en-US" dirty="0"/>
              <a:t> </a:t>
            </a:r>
          </a:p>
          <a:p>
            <a:pPr>
              <a:lnSpc>
                <a:spcPct val="90000"/>
              </a:lnSpc>
            </a:pPr>
            <a:r>
              <a:rPr lang="en-US" dirty="0"/>
              <a:t> - You might get a </a:t>
            </a:r>
            <a:r>
              <a:rPr lang="en-US" b="1" dirty="0"/>
              <a:t>process to reach a settlement agreement (downstream) </a:t>
            </a:r>
            <a:endParaRPr lang="en-US" dirty="0"/>
          </a:p>
          <a:p>
            <a:pPr>
              <a:lnSpc>
                <a:spcPct val="90000"/>
              </a:lnSpc>
            </a:pPr>
            <a:r>
              <a:rPr lang="en-US" dirty="0"/>
              <a:t> - One thing should </a:t>
            </a:r>
            <a:r>
              <a:rPr lang="en-US" u="sng" dirty="0"/>
              <a:t>always </a:t>
            </a:r>
            <a:r>
              <a:rPr lang="en-US" dirty="0"/>
              <a:t>happen: </a:t>
            </a:r>
          </a:p>
          <a:p>
            <a:pPr>
              <a:lnSpc>
                <a:spcPct val="90000"/>
              </a:lnSpc>
            </a:pPr>
            <a:r>
              <a:rPr lang="en-US" dirty="0"/>
              <a:t>	</a:t>
            </a:r>
            <a:r>
              <a:rPr lang="en-US" b="1" dirty="0"/>
              <a:t>A better understanding of the debate</a:t>
            </a:r>
            <a:r>
              <a:rPr lang="en-US" dirty="0"/>
              <a:t> – what </a:t>
            </a:r>
            <a:r>
              <a:rPr lang="en-US" u="sng" dirty="0"/>
              <a:t>both sides</a:t>
            </a:r>
            <a:r>
              <a:rPr lang="en-US" dirty="0"/>
              <a:t> will have to say - exactly what we will end up arguing about – </a:t>
            </a:r>
            <a:r>
              <a:rPr lang="en-US" u="sng" dirty="0"/>
              <a:t>issue refinement</a:t>
            </a:r>
            <a:r>
              <a:rPr lang="en-US" dirty="0"/>
              <a:t> process of mediation </a:t>
            </a:r>
            <a:r>
              <a:rPr lang="en-US" i="1" dirty="0"/>
              <a:t>invaluable </a:t>
            </a: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r>
              <a:rPr lang="en-US"/>
              <a:t>Presented by Philip REich</a:t>
            </a:r>
          </a:p>
        </p:txBody>
      </p:sp>
      <p:sp>
        <p:nvSpPr>
          <p:cNvPr id="4" name="Header Placeholder 3"/>
          <p:cNvSpPr>
            <a:spLocks noGrp="1"/>
          </p:cNvSpPr>
          <p:nvPr>
            <p:ph type="hdr" sz="quarter" idx="12"/>
          </p:nvPr>
        </p:nvSpPr>
        <p:spPr/>
        <p:txBody>
          <a:bodyPr/>
          <a:lstStyle/>
          <a:p>
            <a:r>
              <a:rPr lang="en-US"/>
              <a:t>Mediation Advocacy: Effective Legal Representation in Mediation</a:t>
            </a:r>
          </a:p>
        </p:txBody>
      </p:sp>
      <p:sp>
        <p:nvSpPr>
          <p:cNvPr id="5" name="Slide Number Placeholder 4">
            <a:extLst>
              <a:ext uri="{FF2B5EF4-FFF2-40B4-BE49-F238E27FC236}">
                <a16:creationId xmlns:a16="http://schemas.microsoft.com/office/drawing/2014/main" id="{2C8D24F6-C548-0156-86A5-A80B1135F62C}"/>
              </a:ext>
            </a:extLst>
          </p:cNvPr>
          <p:cNvSpPr>
            <a:spLocks noGrp="1"/>
          </p:cNvSpPr>
          <p:nvPr>
            <p:ph type="sldNum" sz="quarter" idx="5"/>
          </p:nvPr>
        </p:nvSpPr>
        <p:spPr/>
        <p:txBody>
          <a:bodyPr/>
          <a:lstStyle/>
          <a:p>
            <a:fld id="{356FD763-E085-4AB7-90AD-CD65F77E26B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406400" y="696913"/>
            <a:ext cx="6197600" cy="3486150"/>
          </a:xfrm>
          <a:ln/>
        </p:spPr>
      </p:sp>
      <p:sp>
        <p:nvSpPr>
          <p:cNvPr id="43011" name="Rectangle 3"/>
          <p:cNvSpPr>
            <a:spLocks noGrp="1" noChangeArrowheads="1"/>
          </p:cNvSpPr>
          <p:nvPr>
            <p:ph type="body" idx="1"/>
          </p:nvPr>
        </p:nvSpPr>
        <p:spPr/>
        <p:txBody>
          <a:bodyPr/>
          <a:lstStyle/>
          <a:p>
            <a:r>
              <a:rPr lang="en-US" b="1" dirty="0"/>
              <a:t>Step 2  - “Shape of the Table” Issues</a:t>
            </a:r>
            <a:r>
              <a:rPr lang="en-US" dirty="0"/>
              <a:t> </a:t>
            </a:r>
          </a:p>
          <a:p>
            <a:endParaRPr lang="en-US" dirty="0"/>
          </a:p>
          <a:p>
            <a:r>
              <a:rPr lang="en-US" dirty="0"/>
              <a:t>“Shape of the Table” is phrase used to describe the basic organization of the mediation – “who, when, where, how” details that go into organizing a mediation session. </a:t>
            </a:r>
          </a:p>
          <a:p>
            <a:endParaRPr lang="en-US" dirty="0"/>
          </a:p>
          <a:p>
            <a:r>
              <a:rPr lang="en-US" b="1" dirty="0"/>
              <a:t>ANOTHER CRITICAL AREA OF PREPARATION</a:t>
            </a:r>
            <a:r>
              <a:rPr lang="en-US" dirty="0"/>
              <a:t> -  if you miss the boat on any one – mediation can be doomed from the start </a:t>
            </a:r>
          </a:p>
          <a:p>
            <a:endParaRPr lang="en-US" dirty="0"/>
          </a:p>
          <a:p>
            <a:r>
              <a:rPr lang="en-US" dirty="0"/>
              <a:t>Topics we’ll cover: (read slide) </a:t>
            </a: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r>
              <a:rPr lang="en-US"/>
              <a:t>Presented by Philip REich</a:t>
            </a:r>
          </a:p>
        </p:txBody>
      </p:sp>
      <p:sp>
        <p:nvSpPr>
          <p:cNvPr id="4" name="Header Placeholder 3"/>
          <p:cNvSpPr>
            <a:spLocks noGrp="1"/>
          </p:cNvSpPr>
          <p:nvPr>
            <p:ph type="hdr" sz="quarter" idx="12"/>
          </p:nvPr>
        </p:nvSpPr>
        <p:spPr/>
        <p:txBody>
          <a:bodyPr/>
          <a:lstStyle/>
          <a:p>
            <a:r>
              <a:rPr lang="en-US"/>
              <a:t>Mediation Advocacy: Effective Legal Representation in Mediation</a:t>
            </a:r>
          </a:p>
        </p:txBody>
      </p:sp>
      <p:sp>
        <p:nvSpPr>
          <p:cNvPr id="5" name="Slide Number Placeholder 4">
            <a:extLst>
              <a:ext uri="{FF2B5EF4-FFF2-40B4-BE49-F238E27FC236}">
                <a16:creationId xmlns:a16="http://schemas.microsoft.com/office/drawing/2014/main" id="{7E2FDAB3-F4B8-D872-7848-13D962CFB227}"/>
              </a:ext>
            </a:extLst>
          </p:cNvPr>
          <p:cNvSpPr>
            <a:spLocks noGrp="1"/>
          </p:cNvSpPr>
          <p:nvPr>
            <p:ph type="sldNum" sz="quarter" idx="5"/>
          </p:nvPr>
        </p:nvSpPr>
        <p:spPr/>
        <p:txBody>
          <a:bodyPr/>
          <a:lstStyle/>
          <a:p>
            <a:fld id="{356FD763-E085-4AB7-90AD-CD65F77E26B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406400" y="696913"/>
            <a:ext cx="6197600" cy="3486150"/>
          </a:xfrm>
          <a:ln/>
        </p:spPr>
      </p:sp>
      <p:sp>
        <p:nvSpPr>
          <p:cNvPr id="44035" name="Rectangle 3"/>
          <p:cNvSpPr>
            <a:spLocks noGrp="1" noChangeArrowheads="1"/>
          </p:cNvSpPr>
          <p:nvPr>
            <p:ph type="body" idx="1"/>
          </p:nvPr>
        </p:nvSpPr>
        <p:spPr/>
        <p:txBody>
          <a:bodyPr/>
          <a:lstStyle/>
          <a:p>
            <a:r>
              <a:rPr lang="en-US" b="1" dirty="0"/>
              <a:t>Step 2 – Shape of the Table</a:t>
            </a:r>
          </a:p>
          <a:p>
            <a:endParaRPr lang="en-US" b="1" dirty="0"/>
          </a:p>
          <a:p>
            <a:r>
              <a:rPr lang="en-US" b="1" dirty="0"/>
              <a:t>How do we get it started? (You need to get it started . . .)</a:t>
            </a:r>
          </a:p>
          <a:p>
            <a:endParaRPr lang="en-US" b="1" dirty="0"/>
          </a:p>
          <a:p>
            <a:r>
              <a:rPr lang="en-US" dirty="0"/>
              <a:t>Chances of effectively planning and setting up a mediation (completing the remainder of the “Shape of the Table” tasks – is far better if both sides start planning the mediation together, early. </a:t>
            </a:r>
          </a:p>
          <a:p>
            <a:r>
              <a:rPr lang="en-US" dirty="0"/>
              <a:t>-- Option is to wait until the judge gets around to ordering it – then it may be to late to get a good mediator, develop the data you need to develop, get the right people there etc. </a:t>
            </a:r>
          </a:p>
          <a:p>
            <a:r>
              <a:rPr lang="en-US" dirty="0"/>
              <a:t>-- Difference is CONTROL – management over what’s happening. </a:t>
            </a:r>
          </a:p>
          <a:p>
            <a:endParaRPr lang="en-US" dirty="0"/>
          </a:p>
          <a:p>
            <a:r>
              <a:rPr lang="en-US" dirty="0"/>
              <a:t>Blame it on the Judge</a:t>
            </a:r>
          </a:p>
          <a:p>
            <a:r>
              <a:rPr lang="en-US" dirty="0"/>
              <a:t>Blame it on the economics</a:t>
            </a:r>
          </a:p>
          <a:p>
            <a:r>
              <a:rPr lang="en-US" dirty="0"/>
              <a:t>Ignore it</a:t>
            </a:r>
          </a:p>
          <a:p>
            <a:r>
              <a:rPr lang="en-US" dirty="0"/>
              <a:t>	-- Never have seen a bad result happen to someone who initiates the process </a:t>
            </a:r>
            <a:r>
              <a:rPr lang="en-US" i="1" dirty="0"/>
              <a:t>because they initiated the process</a:t>
            </a:r>
            <a:r>
              <a:rPr lang="en-US" dirty="0"/>
              <a:t>. </a:t>
            </a: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r>
              <a:rPr lang="en-US"/>
              <a:t>Presented by Philip REich</a:t>
            </a:r>
          </a:p>
        </p:txBody>
      </p:sp>
      <p:sp>
        <p:nvSpPr>
          <p:cNvPr id="4" name="Header Placeholder 3"/>
          <p:cNvSpPr>
            <a:spLocks noGrp="1"/>
          </p:cNvSpPr>
          <p:nvPr>
            <p:ph type="hdr" sz="quarter" idx="12"/>
          </p:nvPr>
        </p:nvSpPr>
        <p:spPr/>
        <p:txBody>
          <a:bodyPr/>
          <a:lstStyle/>
          <a:p>
            <a:r>
              <a:rPr lang="en-US"/>
              <a:t>Mediation Advocacy: Effective Legal Representation in Mediation</a:t>
            </a:r>
          </a:p>
        </p:txBody>
      </p:sp>
      <p:sp>
        <p:nvSpPr>
          <p:cNvPr id="5" name="Slide Number Placeholder 4">
            <a:extLst>
              <a:ext uri="{FF2B5EF4-FFF2-40B4-BE49-F238E27FC236}">
                <a16:creationId xmlns:a16="http://schemas.microsoft.com/office/drawing/2014/main" id="{1AE3B265-AA5E-8C26-2A88-CB8A655ABFBA}"/>
              </a:ext>
            </a:extLst>
          </p:cNvPr>
          <p:cNvSpPr>
            <a:spLocks noGrp="1"/>
          </p:cNvSpPr>
          <p:nvPr>
            <p:ph type="sldNum" sz="quarter" idx="5"/>
          </p:nvPr>
        </p:nvSpPr>
        <p:spPr/>
        <p:txBody>
          <a:bodyPr/>
          <a:lstStyle/>
          <a:p>
            <a:fld id="{356FD763-E085-4AB7-90AD-CD65F77E26B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406400" y="696913"/>
            <a:ext cx="6197600" cy="3486150"/>
          </a:xfrm>
          <a:ln/>
        </p:spPr>
      </p:sp>
      <p:sp>
        <p:nvSpPr>
          <p:cNvPr id="45059" name="Rectangle 3"/>
          <p:cNvSpPr>
            <a:spLocks noGrp="1" noChangeArrowheads="1"/>
          </p:cNvSpPr>
          <p:nvPr>
            <p:ph type="body" idx="1"/>
          </p:nvPr>
        </p:nvSpPr>
        <p:spPr/>
        <p:txBody>
          <a:bodyPr/>
          <a:lstStyle/>
          <a:p>
            <a:r>
              <a:rPr lang="en-US" b="1" dirty="0"/>
              <a:t>Selecting the Mediator – </a:t>
            </a:r>
            <a:r>
              <a:rPr lang="en-US" dirty="0"/>
              <a:t>too often allowed to “just happen”</a:t>
            </a:r>
          </a:p>
          <a:p>
            <a:r>
              <a:rPr lang="en-US" dirty="0"/>
              <a:t> - - </a:t>
            </a:r>
            <a:r>
              <a:rPr lang="en-US" u="sng" dirty="0"/>
              <a:t>Early better than late</a:t>
            </a:r>
            <a:r>
              <a:rPr lang="en-US" dirty="0"/>
              <a:t> – two reasons to get one as quickly as possible; 1) busy mediators have crowded schedules – 2-3 month out. 2) getting mediator aboard early creates resource to help with planning and organization</a:t>
            </a:r>
          </a:p>
          <a:p>
            <a:pPr>
              <a:buFontTx/>
              <a:buChar char="-"/>
            </a:pPr>
            <a:r>
              <a:rPr lang="en-US" dirty="0"/>
              <a:t>- </a:t>
            </a:r>
            <a:r>
              <a:rPr lang="en-US" u="sng" dirty="0"/>
              <a:t>Style, Technique</a:t>
            </a:r>
            <a:r>
              <a:rPr lang="en-US" dirty="0"/>
              <a:t>   - evaluative, facilitative – older, younger, judge, lawyer, outsider, etc. </a:t>
            </a:r>
          </a:p>
          <a:p>
            <a:pPr>
              <a:buFontTx/>
              <a:buChar char="-"/>
            </a:pPr>
            <a:r>
              <a:rPr lang="en-US" b="1" dirty="0"/>
              <a:t>-</a:t>
            </a:r>
            <a:r>
              <a:rPr lang="en-US" u="sng" dirty="0"/>
              <a:t>Impact on other side</a:t>
            </a:r>
            <a:r>
              <a:rPr lang="en-US" dirty="0"/>
              <a:t> – Listen to the opposition! Who do they trust? Lawyers? Clients? Who will they listen to? Big factor with some trial lawyers. </a:t>
            </a:r>
          </a:p>
          <a:p>
            <a:pPr>
              <a:buFontTx/>
              <a:buChar char="-"/>
            </a:pPr>
            <a:r>
              <a:rPr lang="en-US" b="1" dirty="0"/>
              <a:t>-</a:t>
            </a:r>
            <a:r>
              <a:rPr lang="en-US" u="sng" dirty="0"/>
              <a:t>Subject Matter Experience</a:t>
            </a:r>
            <a:r>
              <a:rPr lang="en-US" dirty="0"/>
              <a:t> – Those that have it say it’s important, those that don’t say its not. A good mediator should be a quick study – probably more important to the lawyers than the mediator (Windstorm on a fishing lake – bothers the fishermen more than the fish).</a:t>
            </a:r>
          </a:p>
          <a:p>
            <a:pPr>
              <a:buFontTx/>
              <a:buChar char="-"/>
            </a:pPr>
            <a:r>
              <a:rPr lang="en-US" dirty="0"/>
              <a:t>-</a:t>
            </a:r>
            <a:r>
              <a:rPr lang="en-US" u="sng" dirty="0"/>
              <a:t>Network, Interview, Ask Around</a:t>
            </a:r>
            <a:r>
              <a:rPr lang="en-US" dirty="0"/>
              <a:t> – best source for data on mediators</a:t>
            </a:r>
          </a:p>
          <a:p>
            <a:pPr>
              <a:buFontTx/>
              <a:buChar char="-"/>
            </a:pPr>
            <a:r>
              <a:rPr lang="en-US" dirty="0"/>
              <a:t>Traits you want to discover (more than subject matter familiarity)</a:t>
            </a:r>
          </a:p>
          <a:p>
            <a:pPr lvl="1">
              <a:buFontTx/>
              <a:buChar char="-"/>
            </a:pPr>
            <a:r>
              <a:rPr lang="en-US" b="1" dirty="0"/>
              <a:t>Persistence, tenaciousness, energy, creativity, willingness to work. </a:t>
            </a:r>
          </a:p>
          <a:p>
            <a:pPr lvl="2">
              <a:buFontTx/>
              <a:buChar char="-"/>
            </a:pPr>
            <a:r>
              <a:rPr lang="en-US" b="1" dirty="0"/>
              <a:t>Avoid the passenger pigeon; avoid the adjudicator</a:t>
            </a:r>
          </a:p>
          <a:p>
            <a:pPr lvl="2">
              <a:buFontTx/>
              <a:buChar char="-"/>
            </a:pPr>
            <a:r>
              <a:rPr lang="en-US" b="1" dirty="0"/>
              <a:t>Remember the “client”</a:t>
            </a:r>
          </a:p>
          <a:p>
            <a:pPr lvl="4">
              <a:buFontTx/>
              <a:buChar char="-"/>
            </a:pPr>
            <a:r>
              <a:rPr lang="en-US" b="1" dirty="0"/>
              <a:t>A room full of CEO’s. Risk managers, CFO’s, adjusters, experts with “business as usual” ties to the dispute, OR</a:t>
            </a:r>
          </a:p>
          <a:p>
            <a:pPr lvl="4">
              <a:buFontTx/>
              <a:buChar char="-"/>
            </a:pPr>
            <a:r>
              <a:rPr lang="en-US" b="1" dirty="0"/>
              <a:t>A “true civilian” with emotional ties to dispute </a:t>
            </a: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r>
              <a:rPr lang="en-US"/>
              <a:t>Presented by Philip REich</a:t>
            </a:r>
          </a:p>
        </p:txBody>
      </p:sp>
      <p:sp>
        <p:nvSpPr>
          <p:cNvPr id="4" name="Header Placeholder 3"/>
          <p:cNvSpPr>
            <a:spLocks noGrp="1"/>
          </p:cNvSpPr>
          <p:nvPr>
            <p:ph type="hdr" sz="quarter" idx="12"/>
          </p:nvPr>
        </p:nvSpPr>
        <p:spPr/>
        <p:txBody>
          <a:bodyPr/>
          <a:lstStyle/>
          <a:p>
            <a:r>
              <a:rPr lang="en-US"/>
              <a:t>Mediation Advocacy: Effective Legal Representation in Mediation</a:t>
            </a:r>
          </a:p>
        </p:txBody>
      </p:sp>
      <p:sp>
        <p:nvSpPr>
          <p:cNvPr id="5" name="Slide Number Placeholder 4">
            <a:extLst>
              <a:ext uri="{FF2B5EF4-FFF2-40B4-BE49-F238E27FC236}">
                <a16:creationId xmlns:a16="http://schemas.microsoft.com/office/drawing/2014/main" id="{C6ED2473-52E1-EC8A-1F26-DE7D575EBEE1}"/>
              </a:ext>
            </a:extLst>
          </p:cNvPr>
          <p:cNvSpPr>
            <a:spLocks noGrp="1"/>
          </p:cNvSpPr>
          <p:nvPr>
            <p:ph type="sldNum" sz="quarter" idx="5"/>
          </p:nvPr>
        </p:nvSpPr>
        <p:spPr/>
        <p:txBody>
          <a:bodyPr/>
          <a:lstStyle/>
          <a:p>
            <a:fld id="{356FD763-E085-4AB7-90AD-CD65F77E26B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406400" y="696913"/>
            <a:ext cx="6197600" cy="3486150"/>
          </a:xfrm>
          <a:ln/>
        </p:spPr>
      </p:sp>
      <p:sp>
        <p:nvSpPr>
          <p:cNvPr id="46083" name="Rectangle 3"/>
          <p:cNvSpPr>
            <a:spLocks noGrp="1" noChangeArrowheads="1"/>
          </p:cNvSpPr>
          <p:nvPr>
            <p:ph type="body" idx="1"/>
          </p:nvPr>
        </p:nvSpPr>
        <p:spPr/>
        <p:txBody>
          <a:bodyPr/>
          <a:lstStyle/>
          <a:p>
            <a:r>
              <a:rPr lang="en-US" b="1" i="1" dirty="0">
                <a:solidFill>
                  <a:srgbClr val="C00000"/>
                </a:solidFill>
              </a:rPr>
              <a:t>Michelle</a:t>
            </a:r>
            <a:r>
              <a:rPr lang="en-US" b="1" i="1" baseline="0" dirty="0">
                <a:solidFill>
                  <a:srgbClr val="C00000"/>
                </a:solidFill>
              </a:rPr>
              <a:t> asked about the phrase “Letter Agreement”</a:t>
            </a:r>
          </a:p>
          <a:p>
            <a:endParaRPr lang="en-US" b="1" baseline="0" dirty="0">
              <a:solidFill>
                <a:srgbClr val="FF0000"/>
              </a:solidFill>
            </a:endParaRPr>
          </a:p>
          <a:p>
            <a:r>
              <a:rPr lang="en-US" b="1" dirty="0"/>
              <a:t>Step Two – Shape of the Table</a:t>
            </a:r>
          </a:p>
          <a:p>
            <a:endParaRPr lang="en-US" b="1" dirty="0"/>
          </a:p>
          <a:p>
            <a:r>
              <a:rPr lang="en-US" b="1" dirty="0"/>
              <a:t>Pre-Mediation Organizational Meetings</a:t>
            </a:r>
          </a:p>
          <a:p>
            <a:r>
              <a:rPr lang="en-US" b="1" dirty="0"/>
              <a:t>--</a:t>
            </a:r>
            <a:r>
              <a:rPr lang="en-US" dirty="0"/>
              <a:t> </a:t>
            </a:r>
            <a:r>
              <a:rPr lang="en-US" u="sng" dirty="0"/>
              <a:t>Planning Conference</a:t>
            </a:r>
            <a:r>
              <a:rPr lang="en-US" dirty="0"/>
              <a:t> – good idea with any mediation – essential with larger, multi party cases</a:t>
            </a:r>
          </a:p>
          <a:p>
            <a:r>
              <a:rPr lang="en-US" dirty="0"/>
              <a:t>	Meetings with counsel and mediator only – or with parties</a:t>
            </a:r>
          </a:p>
          <a:p>
            <a:r>
              <a:rPr lang="en-US" dirty="0"/>
              <a:t>	Meetings with each side privately or both sides together, or both. (preferred).</a:t>
            </a:r>
          </a:p>
          <a:p>
            <a:endParaRPr lang="en-US" dirty="0"/>
          </a:p>
          <a:p>
            <a:r>
              <a:rPr lang="en-US" dirty="0"/>
              <a:t>	-- Utilize mediator to facilitate, order or direct party commitments to the process</a:t>
            </a:r>
          </a:p>
          <a:p>
            <a:r>
              <a:rPr lang="en-US" dirty="0"/>
              <a:t>	-- Utilize the mediator to break logjams in planning the process</a:t>
            </a:r>
            <a:endParaRPr lang="en-US" b="1" dirty="0"/>
          </a:p>
          <a:p>
            <a:r>
              <a:rPr lang="en-US" b="1" dirty="0"/>
              <a:t>-- </a:t>
            </a:r>
            <a:r>
              <a:rPr lang="en-US" u="sng" dirty="0"/>
              <a:t>Set Agenda for Mediation</a:t>
            </a:r>
            <a:r>
              <a:rPr lang="en-US" dirty="0"/>
              <a:t> – Schedule, Format, timing, location, parties to attend, ground rules, authority, one mediator or two? , cost sharing, facilities – all the logistics</a:t>
            </a:r>
          </a:p>
          <a:p>
            <a:r>
              <a:rPr lang="en-US" dirty="0"/>
              <a:t>--</a:t>
            </a:r>
            <a:r>
              <a:rPr lang="en-US" u="sng" dirty="0"/>
              <a:t>Reduce decisions to writing</a:t>
            </a:r>
            <a:r>
              <a:rPr lang="en-US" dirty="0"/>
              <a:t> – Letter agreement (mediator), Case Management Stipulation (Court) </a:t>
            </a:r>
            <a:endParaRPr lang="en-US" b="1" u="sng" dirty="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r>
              <a:rPr lang="en-US"/>
              <a:t>Presented by Philip REich</a:t>
            </a:r>
          </a:p>
        </p:txBody>
      </p:sp>
      <p:sp>
        <p:nvSpPr>
          <p:cNvPr id="4" name="Header Placeholder 3"/>
          <p:cNvSpPr>
            <a:spLocks noGrp="1"/>
          </p:cNvSpPr>
          <p:nvPr>
            <p:ph type="hdr" sz="quarter" idx="12"/>
          </p:nvPr>
        </p:nvSpPr>
        <p:spPr/>
        <p:txBody>
          <a:bodyPr/>
          <a:lstStyle/>
          <a:p>
            <a:r>
              <a:rPr lang="en-US"/>
              <a:t>Mediation Advocacy: Effective Legal Representation in Mediation</a:t>
            </a:r>
          </a:p>
        </p:txBody>
      </p:sp>
      <p:sp>
        <p:nvSpPr>
          <p:cNvPr id="5" name="Slide Number Placeholder 4">
            <a:extLst>
              <a:ext uri="{FF2B5EF4-FFF2-40B4-BE49-F238E27FC236}">
                <a16:creationId xmlns:a16="http://schemas.microsoft.com/office/drawing/2014/main" id="{125AC0FB-875F-1ED9-D47E-E6A492540A09}"/>
              </a:ext>
            </a:extLst>
          </p:cNvPr>
          <p:cNvSpPr>
            <a:spLocks noGrp="1"/>
          </p:cNvSpPr>
          <p:nvPr>
            <p:ph type="sldNum" sz="quarter" idx="5"/>
          </p:nvPr>
        </p:nvSpPr>
        <p:spPr/>
        <p:txBody>
          <a:bodyPr/>
          <a:lstStyle/>
          <a:p>
            <a:fld id="{356FD763-E085-4AB7-90AD-CD65F77E26B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406400" y="696913"/>
            <a:ext cx="6197600" cy="3486150"/>
          </a:xfrm>
          <a:ln/>
        </p:spPr>
      </p:sp>
      <p:sp>
        <p:nvSpPr>
          <p:cNvPr id="47107" name="Rectangle 3"/>
          <p:cNvSpPr>
            <a:spLocks noGrp="1" noChangeArrowheads="1"/>
          </p:cNvSpPr>
          <p:nvPr>
            <p:ph type="body" idx="1"/>
          </p:nvPr>
        </p:nvSpPr>
        <p:spPr/>
        <p:txBody>
          <a:bodyPr/>
          <a:lstStyle/>
          <a:p>
            <a:r>
              <a:rPr lang="en-US" b="1" dirty="0"/>
              <a:t>Step Two –Shape of the Table</a:t>
            </a:r>
          </a:p>
          <a:p>
            <a:r>
              <a:rPr lang="en-US" b="1" dirty="0"/>
              <a:t>Scheduling – Location – Duration</a:t>
            </a:r>
          </a:p>
          <a:p>
            <a:pPr>
              <a:buFontTx/>
              <a:buChar char="-"/>
            </a:pPr>
            <a:r>
              <a:rPr lang="en-US" dirty="0"/>
              <a:t>- </a:t>
            </a:r>
            <a:r>
              <a:rPr lang="en-US" u="sng" dirty="0"/>
              <a:t>Best Time to Mediate: </a:t>
            </a:r>
            <a:r>
              <a:rPr lang="en-US" dirty="0"/>
              <a:t> (1)When you know enough to make an intelligent decision about a settlement. (You know what you need to know). (LATE) 2) When you know what you don’t know and what you need to know. (EARLIER – learn at the mediation – also second session </a:t>
            </a:r>
            <a:r>
              <a:rPr lang="en-US" u="sng" dirty="0"/>
              <a:t>may</a:t>
            </a:r>
            <a:r>
              <a:rPr lang="en-US" dirty="0"/>
              <a:t> be in works) 3) When you don’t know what you don’t know (VERY EARLY - a second session </a:t>
            </a:r>
            <a:r>
              <a:rPr lang="en-US" u="sng" dirty="0"/>
              <a:t>will</a:t>
            </a:r>
            <a:r>
              <a:rPr lang="en-US" dirty="0"/>
              <a:t> be in works).  </a:t>
            </a:r>
          </a:p>
          <a:p>
            <a:pPr lvl="1">
              <a:buFontTx/>
              <a:buChar char="-"/>
            </a:pPr>
            <a:r>
              <a:rPr lang="en-US" u="sng" dirty="0"/>
              <a:t>Early:</a:t>
            </a:r>
            <a:r>
              <a:rPr lang="en-US" dirty="0"/>
              <a:t> saves $$ in fees and costs –BUT- requires “leap of faith” on facts (no discovery yet). Early on, emotions still high; feelings still strong. Time for planning second session, limiting costs.  </a:t>
            </a:r>
          </a:p>
          <a:p>
            <a:pPr lvl="1">
              <a:buFontTx/>
              <a:buChar char="-"/>
            </a:pPr>
            <a:r>
              <a:rPr lang="en-US" u="sng" dirty="0"/>
              <a:t>Late:</a:t>
            </a:r>
            <a:r>
              <a:rPr lang="en-US" dirty="0"/>
              <a:t> have all the information you need – BUT- fees and costs spent to get there can get in the way </a:t>
            </a:r>
            <a:r>
              <a:rPr lang="en-US" b="1" dirty="0"/>
              <a:t>(Wasting Insurance policies)</a:t>
            </a:r>
            <a:r>
              <a:rPr lang="en-US" dirty="0"/>
              <a:t> Later on, arms are tired, enthusiasm for the debate wanes – more people “just want it over”. Time is short – not much room to maneuver </a:t>
            </a:r>
          </a:p>
          <a:p>
            <a:pPr>
              <a:buFontTx/>
              <a:buChar char="-"/>
            </a:pPr>
            <a:r>
              <a:rPr lang="en-US" dirty="0"/>
              <a:t>-</a:t>
            </a:r>
            <a:r>
              <a:rPr lang="en-US" u="sng" dirty="0"/>
              <a:t>Best Place To Mediate:</a:t>
            </a:r>
            <a:r>
              <a:rPr lang="en-US" dirty="0"/>
              <a:t> “Home turf” means nothing! Access to records, people (authority), travel convenient, adequate space, comfort, no distractions free coffee, parking validations</a:t>
            </a:r>
          </a:p>
          <a:p>
            <a:pPr>
              <a:buFontTx/>
              <a:buChar char="-"/>
            </a:pPr>
            <a:r>
              <a:rPr lang="en-US" dirty="0"/>
              <a:t>-</a:t>
            </a:r>
            <a:r>
              <a:rPr lang="en-US" u="sng" dirty="0"/>
              <a:t>Best Time to Allow for Mediation</a:t>
            </a:r>
            <a:r>
              <a:rPr lang="en-US" dirty="0"/>
              <a:t>: Enough. 2 days (comfortable) </a:t>
            </a: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r>
              <a:rPr lang="en-US"/>
              <a:t>Presented by Philip REich</a:t>
            </a:r>
          </a:p>
        </p:txBody>
      </p:sp>
      <p:sp>
        <p:nvSpPr>
          <p:cNvPr id="4" name="Header Placeholder 3"/>
          <p:cNvSpPr>
            <a:spLocks noGrp="1"/>
          </p:cNvSpPr>
          <p:nvPr>
            <p:ph type="hdr" sz="quarter" idx="12"/>
          </p:nvPr>
        </p:nvSpPr>
        <p:spPr/>
        <p:txBody>
          <a:bodyPr/>
          <a:lstStyle/>
          <a:p>
            <a:r>
              <a:rPr lang="en-US"/>
              <a:t>Mediation Advocacy: Effective Legal Representation in Mediation</a:t>
            </a:r>
          </a:p>
        </p:txBody>
      </p:sp>
      <p:sp>
        <p:nvSpPr>
          <p:cNvPr id="5" name="Slide Number Placeholder 4">
            <a:extLst>
              <a:ext uri="{FF2B5EF4-FFF2-40B4-BE49-F238E27FC236}">
                <a16:creationId xmlns:a16="http://schemas.microsoft.com/office/drawing/2014/main" id="{EBDC5E8F-C2F4-0CDC-E450-36DD863ABE99}"/>
              </a:ext>
            </a:extLst>
          </p:cNvPr>
          <p:cNvSpPr>
            <a:spLocks noGrp="1"/>
          </p:cNvSpPr>
          <p:nvPr>
            <p:ph type="sldNum" sz="quarter" idx="5"/>
          </p:nvPr>
        </p:nvSpPr>
        <p:spPr/>
        <p:txBody>
          <a:bodyPr/>
          <a:lstStyle/>
          <a:p>
            <a:fld id="{356FD763-E085-4AB7-90AD-CD65F77E26B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406400" y="696913"/>
            <a:ext cx="6197600" cy="3486150"/>
          </a:xfrm>
          <a:ln/>
        </p:spPr>
      </p:sp>
      <p:sp>
        <p:nvSpPr>
          <p:cNvPr id="48131" name="Rectangle 3"/>
          <p:cNvSpPr>
            <a:spLocks noGrp="1" noChangeArrowheads="1"/>
          </p:cNvSpPr>
          <p:nvPr>
            <p:ph type="body" idx="1"/>
          </p:nvPr>
        </p:nvSpPr>
        <p:spPr/>
        <p:txBody>
          <a:bodyPr/>
          <a:lstStyle/>
          <a:p>
            <a:r>
              <a:rPr lang="en-US" sz="1000" b="1" dirty="0"/>
              <a:t>Step Two – Shape of the Table</a:t>
            </a:r>
          </a:p>
          <a:p>
            <a:r>
              <a:rPr lang="en-US" sz="1000" b="1" dirty="0"/>
              <a:t>Setting the Format – 4 phases of mediation to be addressed</a:t>
            </a:r>
          </a:p>
          <a:p>
            <a:r>
              <a:rPr lang="en-US" sz="1000" dirty="0"/>
              <a:t>--1) </a:t>
            </a:r>
            <a:r>
              <a:rPr lang="en-US" sz="1000" b="1" u="sng" dirty="0"/>
              <a:t>Pre-Mediation Submissions</a:t>
            </a:r>
            <a:r>
              <a:rPr lang="en-US" sz="1000" u="sng" dirty="0"/>
              <a:t>:</a:t>
            </a:r>
            <a:r>
              <a:rPr lang="en-US" sz="1000" dirty="0"/>
              <a:t> Written statements of position from each party </a:t>
            </a:r>
            <a:r>
              <a:rPr lang="en-US" sz="1000" b="1" dirty="0"/>
              <a:t>DO ONE – DON”T SEND PLEADINGS</a:t>
            </a:r>
            <a:endParaRPr lang="en-US" sz="1000" dirty="0"/>
          </a:p>
          <a:p>
            <a:r>
              <a:rPr lang="en-US" sz="1000" dirty="0"/>
              <a:t>	Timing - How far out?. (1-2 weeks)</a:t>
            </a:r>
          </a:p>
          <a:p>
            <a:r>
              <a:rPr lang="en-US" sz="1000" dirty="0"/>
              <a:t>	Claimant, Respondent, Rebuttal (Spaced out)</a:t>
            </a:r>
          </a:p>
          <a:p>
            <a:r>
              <a:rPr lang="en-US" sz="1000" dirty="0"/>
              <a:t>	Open or Confidential (both preferred)</a:t>
            </a:r>
          </a:p>
          <a:p>
            <a:r>
              <a:rPr lang="en-US" sz="1000" dirty="0"/>
              <a:t>	Include organizational chart &amp; background</a:t>
            </a:r>
          </a:p>
          <a:p>
            <a:r>
              <a:rPr lang="en-US" sz="1000" dirty="0"/>
              <a:t>--2) </a:t>
            </a:r>
            <a:r>
              <a:rPr lang="en-US" sz="1000" b="1" u="sng" dirty="0"/>
              <a:t>Opening Presentations</a:t>
            </a:r>
            <a:r>
              <a:rPr lang="en-US" sz="1000" dirty="0"/>
              <a:t>	; Statement of the Claim (Defenses) at Mediation</a:t>
            </a:r>
          </a:p>
          <a:p>
            <a:r>
              <a:rPr lang="en-US" sz="1000" dirty="0"/>
              <a:t>	Timing (how long)</a:t>
            </a:r>
          </a:p>
          <a:p>
            <a:r>
              <a:rPr lang="en-US" sz="1000" dirty="0"/>
              <a:t>	Topical Structure</a:t>
            </a:r>
          </a:p>
          <a:p>
            <a:r>
              <a:rPr lang="en-US" sz="1000" dirty="0"/>
              <a:t>	“Interactive”? (Allow “clarifying” questions?) </a:t>
            </a:r>
          </a:p>
          <a:p>
            <a:r>
              <a:rPr lang="en-US" sz="1000" dirty="0"/>
              <a:t>	Client involvement</a:t>
            </a:r>
          </a:p>
          <a:p>
            <a:r>
              <a:rPr lang="en-US" sz="1000" dirty="0"/>
              <a:t>	Expert Involvement</a:t>
            </a:r>
          </a:p>
          <a:p>
            <a:r>
              <a:rPr lang="en-US" sz="1000" dirty="0"/>
              <a:t>	Technical requirements</a:t>
            </a:r>
          </a:p>
          <a:p>
            <a:r>
              <a:rPr lang="en-US" sz="1000" dirty="0"/>
              <a:t>--3) </a:t>
            </a:r>
            <a:r>
              <a:rPr lang="en-US" sz="1000" b="1" u="sng" dirty="0"/>
              <a:t>Caucusing;</a:t>
            </a:r>
            <a:r>
              <a:rPr lang="en-US" sz="1000" dirty="0"/>
              <a:t> Private meetings with Mediator and parties</a:t>
            </a:r>
          </a:p>
          <a:p>
            <a:r>
              <a:rPr lang="en-US" sz="1000" dirty="0"/>
              <a:t>	Time to start, time to stop.</a:t>
            </a:r>
          </a:p>
          <a:p>
            <a:r>
              <a:rPr lang="en-US" sz="1000" dirty="0"/>
              <a:t>	How many rooms? Sequencing</a:t>
            </a:r>
          </a:p>
          <a:p>
            <a:r>
              <a:rPr lang="en-US" sz="1000" dirty="0"/>
              <a:t>--4) </a:t>
            </a:r>
            <a:r>
              <a:rPr lang="en-US" sz="1000" b="1" u="sng" dirty="0"/>
              <a:t>Closure:</a:t>
            </a:r>
            <a:r>
              <a:rPr lang="en-US" sz="1000" u="sng" dirty="0"/>
              <a:t> </a:t>
            </a:r>
            <a:r>
              <a:rPr lang="en-US" sz="1000" dirty="0"/>
              <a:t>Memorializing the deal</a:t>
            </a:r>
          </a:p>
          <a:p>
            <a:r>
              <a:rPr lang="en-US" sz="1000" b="1" u="sng" dirty="0"/>
              <a:t>“Structuring the Complex, Multi-Party Mediation” </a:t>
            </a:r>
            <a:r>
              <a:rPr lang="en-US" sz="1000" dirty="0"/>
              <a:t> (another topic)</a:t>
            </a:r>
            <a:endParaRPr lang="en-US" sz="1000" b="1" u="sng" dirty="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r>
              <a:rPr lang="en-US"/>
              <a:t>Presented by Philip REich</a:t>
            </a:r>
          </a:p>
        </p:txBody>
      </p:sp>
      <p:sp>
        <p:nvSpPr>
          <p:cNvPr id="4" name="Header Placeholder 3"/>
          <p:cNvSpPr>
            <a:spLocks noGrp="1"/>
          </p:cNvSpPr>
          <p:nvPr>
            <p:ph type="hdr" sz="quarter" idx="12"/>
          </p:nvPr>
        </p:nvSpPr>
        <p:spPr/>
        <p:txBody>
          <a:bodyPr/>
          <a:lstStyle/>
          <a:p>
            <a:r>
              <a:rPr lang="en-US"/>
              <a:t>Mediation Advocacy: Effective Legal Representation in Mediation</a:t>
            </a:r>
          </a:p>
        </p:txBody>
      </p:sp>
      <p:sp>
        <p:nvSpPr>
          <p:cNvPr id="5" name="Slide Number Placeholder 4">
            <a:extLst>
              <a:ext uri="{FF2B5EF4-FFF2-40B4-BE49-F238E27FC236}">
                <a16:creationId xmlns:a16="http://schemas.microsoft.com/office/drawing/2014/main" id="{898D28A9-4333-3076-2D8F-EF79444EAFA3}"/>
              </a:ext>
            </a:extLst>
          </p:cNvPr>
          <p:cNvSpPr>
            <a:spLocks noGrp="1"/>
          </p:cNvSpPr>
          <p:nvPr>
            <p:ph type="sldNum" sz="quarter" idx="5"/>
          </p:nvPr>
        </p:nvSpPr>
        <p:spPr/>
        <p:txBody>
          <a:bodyPr/>
          <a:lstStyle/>
          <a:p>
            <a:fld id="{356FD763-E085-4AB7-90AD-CD65F77E26B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406400" y="696913"/>
            <a:ext cx="6197600" cy="3486150"/>
          </a:xfrm>
          <a:ln/>
        </p:spPr>
      </p:sp>
      <p:sp>
        <p:nvSpPr>
          <p:cNvPr id="50179" name="Rectangle 3"/>
          <p:cNvSpPr>
            <a:spLocks noGrp="1" noChangeArrowheads="1"/>
          </p:cNvSpPr>
          <p:nvPr>
            <p:ph type="body" idx="1"/>
          </p:nvPr>
        </p:nvSpPr>
        <p:spPr/>
        <p:txBody>
          <a:bodyPr/>
          <a:lstStyle/>
          <a:p>
            <a:r>
              <a:rPr lang="en-US" dirty="0"/>
              <a:t>If proceeding under a statute, the “ground rules” may already be covered. </a:t>
            </a:r>
          </a:p>
          <a:p>
            <a:r>
              <a:rPr lang="en-US" dirty="0"/>
              <a:t>	</a:t>
            </a:r>
            <a:r>
              <a:rPr lang="en-US" i="1" dirty="0"/>
              <a:t>Make sure everyone agrees to the law controlling the mediation!</a:t>
            </a:r>
          </a:p>
          <a:p>
            <a:r>
              <a:rPr lang="en-US" i="1" dirty="0"/>
              <a:t>	</a:t>
            </a:r>
            <a:r>
              <a:rPr lang="en-US" dirty="0"/>
              <a:t>Multiple jurisdiction disputes </a:t>
            </a:r>
          </a:p>
          <a:p>
            <a:endParaRPr lang="en-US" dirty="0"/>
          </a:p>
          <a:p>
            <a:r>
              <a:rPr lang="en-US" dirty="0"/>
              <a:t>If not: 3 essential ingredients: </a:t>
            </a:r>
          </a:p>
          <a:p>
            <a:endParaRPr lang="en-US" dirty="0"/>
          </a:p>
          <a:p>
            <a:pPr>
              <a:buFontTx/>
              <a:buChar char="-"/>
            </a:pPr>
            <a:r>
              <a:rPr lang="en-US" b="1" dirty="0"/>
              <a:t>Confidentiality</a:t>
            </a:r>
            <a:r>
              <a:rPr lang="en-US" dirty="0"/>
              <a:t> – all submissions, admissions, documents exchanged, etc. not to be deemed admissible for any purpose in any subsequent evidentiary hearing</a:t>
            </a:r>
          </a:p>
          <a:p>
            <a:pPr lvl="1">
              <a:buFontTx/>
              <a:buChar char="-"/>
            </a:pPr>
            <a:r>
              <a:rPr lang="en-US" dirty="0"/>
              <a:t>EXCEPT – written settlement agreement signed by parties</a:t>
            </a:r>
          </a:p>
          <a:p>
            <a:pPr lvl="1">
              <a:buFontTx/>
              <a:buChar char="-"/>
            </a:pPr>
            <a:r>
              <a:rPr lang="en-US" dirty="0"/>
              <a:t>EXCEPT – anything submitted under oath (affidavits, depositions)</a:t>
            </a:r>
          </a:p>
          <a:p>
            <a:pPr lvl="1">
              <a:buFontTx/>
              <a:buChar char="-"/>
            </a:pPr>
            <a:r>
              <a:rPr lang="en-US" dirty="0"/>
              <a:t>EXCEPT – anything otherwise agreed to by the parties.</a:t>
            </a:r>
          </a:p>
          <a:p>
            <a:pPr>
              <a:buFontTx/>
              <a:buChar char="-"/>
            </a:pPr>
            <a:r>
              <a:rPr lang="en-US" b="1" dirty="0"/>
              <a:t>Parties Will Participate – </a:t>
            </a:r>
            <a:r>
              <a:rPr lang="en-US" dirty="0"/>
              <a:t>a commitment from each party to show up, go along with the plan, pay their share of the costs and fees (MEDIATOR”S FEES) and participate in good faith. </a:t>
            </a:r>
            <a:endParaRPr lang="en-US" b="1" dirty="0"/>
          </a:p>
          <a:p>
            <a:pPr>
              <a:buFontTx/>
              <a:buChar char="-"/>
            </a:pPr>
            <a:r>
              <a:rPr lang="en-US" b="1" dirty="0"/>
              <a:t>Authority – </a:t>
            </a:r>
            <a:r>
              <a:rPr lang="en-US" dirty="0"/>
              <a:t>Parties will attend with authority – </a:t>
            </a:r>
            <a:r>
              <a:rPr lang="en-US" i="1" dirty="0"/>
              <a:t>to pay the last demand or take the last offer</a:t>
            </a:r>
            <a:r>
              <a:rPr lang="en-US" dirty="0"/>
              <a:t> </a:t>
            </a: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r>
              <a:rPr lang="en-US"/>
              <a:t>Presented by Philip REich</a:t>
            </a:r>
          </a:p>
        </p:txBody>
      </p:sp>
      <p:sp>
        <p:nvSpPr>
          <p:cNvPr id="4" name="Header Placeholder 3"/>
          <p:cNvSpPr>
            <a:spLocks noGrp="1"/>
          </p:cNvSpPr>
          <p:nvPr>
            <p:ph type="hdr" sz="quarter" idx="12"/>
          </p:nvPr>
        </p:nvSpPr>
        <p:spPr/>
        <p:txBody>
          <a:bodyPr/>
          <a:lstStyle/>
          <a:p>
            <a:r>
              <a:rPr lang="en-US"/>
              <a:t>Mediation Advocacy: Effective Legal Representation in Mediation</a:t>
            </a:r>
          </a:p>
        </p:txBody>
      </p:sp>
      <p:sp>
        <p:nvSpPr>
          <p:cNvPr id="5" name="Slide Number Placeholder 4">
            <a:extLst>
              <a:ext uri="{FF2B5EF4-FFF2-40B4-BE49-F238E27FC236}">
                <a16:creationId xmlns:a16="http://schemas.microsoft.com/office/drawing/2014/main" id="{6462AE3B-AB1E-D548-6918-038A129125B8}"/>
              </a:ext>
            </a:extLst>
          </p:cNvPr>
          <p:cNvSpPr>
            <a:spLocks noGrp="1"/>
          </p:cNvSpPr>
          <p:nvPr>
            <p:ph type="sldNum" sz="quarter" idx="5"/>
          </p:nvPr>
        </p:nvSpPr>
        <p:spPr/>
        <p:txBody>
          <a:bodyPr/>
          <a:lstStyle/>
          <a:p>
            <a:fld id="{356FD763-E085-4AB7-90AD-CD65F77E26B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406400" y="696913"/>
            <a:ext cx="6197600" cy="3486150"/>
          </a:xfrm>
          <a:ln/>
        </p:spPr>
      </p:sp>
      <p:sp>
        <p:nvSpPr>
          <p:cNvPr id="74755" name="Rectangle 3"/>
          <p:cNvSpPr>
            <a:spLocks noGrp="1" noChangeArrowheads="1"/>
          </p:cNvSpPr>
          <p:nvPr>
            <p:ph type="body" idx="1"/>
          </p:nvPr>
        </p:nvSpPr>
        <p:spPr/>
        <p:txBody>
          <a:bodyPr/>
          <a:lstStyle/>
          <a:p>
            <a:pPr>
              <a:lnSpc>
                <a:spcPct val="90000"/>
              </a:lnSpc>
            </a:pPr>
            <a:r>
              <a:rPr lang="en-US" b="1" dirty="0"/>
              <a:t>A word about authority – </a:t>
            </a:r>
            <a:r>
              <a:rPr lang="en-US" b="1" i="1" dirty="0"/>
              <a:t>critical component to successful mediation</a:t>
            </a:r>
          </a:p>
          <a:p>
            <a:pPr>
              <a:lnSpc>
                <a:spcPct val="90000"/>
              </a:lnSpc>
              <a:buFontTx/>
              <a:buChar char="-"/>
            </a:pPr>
            <a:r>
              <a:rPr lang="en-US" dirty="0"/>
              <a:t>ACCTM Survey cites lack of authority principal cause of mediation failure</a:t>
            </a:r>
            <a:endParaRPr lang="en-US" b="1" dirty="0"/>
          </a:p>
          <a:p>
            <a:pPr>
              <a:lnSpc>
                <a:spcPct val="90000"/>
              </a:lnSpc>
              <a:buFontTx/>
              <a:buChar char="-"/>
            </a:pPr>
            <a:r>
              <a:rPr lang="en-US" b="1" dirty="0"/>
              <a:t>Authority isn’t what we sat around and decided the case was worth last week </a:t>
            </a:r>
          </a:p>
          <a:p>
            <a:pPr>
              <a:lnSpc>
                <a:spcPct val="90000"/>
              </a:lnSpc>
              <a:buFontTx/>
              <a:buChar char="-"/>
            </a:pPr>
            <a:r>
              <a:rPr lang="en-US" b="1" dirty="0"/>
              <a:t>Three areas of authority to worry about: </a:t>
            </a:r>
          </a:p>
          <a:p>
            <a:pPr lvl="1">
              <a:lnSpc>
                <a:spcPct val="90000"/>
              </a:lnSpc>
              <a:buFontTx/>
              <a:buChar char="-"/>
            </a:pPr>
            <a:r>
              <a:rPr lang="en-US" b="1" dirty="0"/>
              <a:t>Insurance Authority</a:t>
            </a:r>
            <a:r>
              <a:rPr lang="en-US" dirty="0"/>
              <a:t> – “In most construction defect cases . . . The real parties in interest are not the parties themselves, but their insurers” (</a:t>
            </a:r>
            <a:r>
              <a:rPr lang="en-US" dirty="0" err="1"/>
              <a:t>Bickerman</a:t>
            </a:r>
            <a:r>
              <a:rPr lang="en-US" dirty="0"/>
              <a:t>, </a:t>
            </a:r>
            <a:r>
              <a:rPr lang="en-US" u="sng" dirty="0"/>
              <a:t>Construct Magazine</a:t>
            </a:r>
            <a:r>
              <a:rPr lang="en-US" dirty="0"/>
              <a:t> Summer 2004) </a:t>
            </a:r>
            <a:endParaRPr lang="en-US" b="1" dirty="0"/>
          </a:p>
          <a:p>
            <a:pPr lvl="1">
              <a:lnSpc>
                <a:spcPct val="90000"/>
              </a:lnSpc>
              <a:buFontTx/>
              <a:buChar char="-"/>
            </a:pPr>
            <a:r>
              <a:rPr lang="en-US" dirty="0"/>
              <a:t>Do we have the policy at the table? Carriers on notice? Limits? Policy Periods? </a:t>
            </a:r>
          </a:p>
          <a:p>
            <a:pPr lvl="2">
              <a:lnSpc>
                <a:spcPct val="90000"/>
              </a:lnSpc>
              <a:buFontTx/>
              <a:buChar char="-"/>
            </a:pPr>
            <a:r>
              <a:rPr lang="en-US" dirty="0"/>
              <a:t>Coverage issues raised? Exclusions in play? Coverage counsel required? (Tells us how we pitch the case) </a:t>
            </a:r>
          </a:p>
          <a:p>
            <a:pPr lvl="2">
              <a:lnSpc>
                <a:spcPct val="90000"/>
              </a:lnSpc>
              <a:buFontTx/>
              <a:buChar char="-"/>
            </a:pPr>
            <a:r>
              <a:rPr lang="en-US" dirty="0"/>
              <a:t>Excess carrier? Excess on notice? </a:t>
            </a:r>
          </a:p>
          <a:p>
            <a:pPr lvl="1">
              <a:lnSpc>
                <a:spcPct val="90000"/>
              </a:lnSpc>
              <a:buFontTx/>
              <a:buChar char="-"/>
            </a:pPr>
            <a:r>
              <a:rPr lang="en-US" b="1" dirty="0"/>
              <a:t>Corporate Authority – </a:t>
            </a:r>
            <a:r>
              <a:rPr lang="en-US" dirty="0"/>
              <a:t>Who are we dealing with? Principals in the dispute (with a personal stake in the issue)? Legal counsel? Upper management? </a:t>
            </a:r>
          </a:p>
          <a:p>
            <a:pPr lvl="2">
              <a:lnSpc>
                <a:spcPct val="90000"/>
              </a:lnSpc>
              <a:buFontTx/>
              <a:buChar char="-"/>
            </a:pPr>
            <a:r>
              <a:rPr lang="en-US" dirty="0"/>
              <a:t>How is corporation governed?</a:t>
            </a:r>
          </a:p>
          <a:p>
            <a:pPr lvl="2">
              <a:lnSpc>
                <a:spcPct val="90000"/>
              </a:lnSpc>
              <a:buFontTx/>
              <a:buChar char="-"/>
            </a:pPr>
            <a:r>
              <a:rPr lang="en-US" dirty="0"/>
              <a:t>Exchange corporate resolutions? </a:t>
            </a:r>
            <a:endParaRPr lang="en-US" b="0" dirty="0"/>
          </a:p>
          <a:p>
            <a:pPr lvl="2">
              <a:lnSpc>
                <a:spcPct val="90000"/>
              </a:lnSpc>
              <a:buFontTx/>
              <a:buChar char="-"/>
            </a:pPr>
            <a:r>
              <a:rPr lang="en-US" b="1" dirty="0"/>
              <a:t>Governmental Authority - </a:t>
            </a:r>
            <a:r>
              <a:rPr lang="en-US" dirty="0"/>
              <a:t>  </a:t>
            </a:r>
            <a:endParaRPr lang="en-US" b="1" dirty="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r>
              <a:rPr lang="en-US"/>
              <a:t>Presented by Philip REich</a:t>
            </a:r>
          </a:p>
        </p:txBody>
      </p:sp>
      <p:sp>
        <p:nvSpPr>
          <p:cNvPr id="4" name="Header Placeholder 3"/>
          <p:cNvSpPr>
            <a:spLocks noGrp="1"/>
          </p:cNvSpPr>
          <p:nvPr>
            <p:ph type="hdr" sz="quarter" idx="12"/>
          </p:nvPr>
        </p:nvSpPr>
        <p:spPr/>
        <p:txBody>
          <a:bodyPr/>
          <a:lstStyle/>
          <a:p>
            <a:r>
              <a:rPr lang="en-US"/>
              <a:t>Mediation Advocacy: Effective Legal Representation in Mediation</a:t>
            </a:r>
          </a:p>
        </p:txBody>
      </p:sp>
      <p:sp>
        <p:nvSpPr>
          <p:cNvPr id="5" name="Slide Number Placeholder 4">
            <a:extLst>
              <a:ext uri="{FF2B5EF4-FFF2-40B4-BE49-F238E27FC236}">
                <a16:creationId xmlns:a16="http://schemas.microsoft.com/office/drawing/2014/main" id="{82E08B13-34D5-35A1-BB16-4C5D1E3F2AB9}"/>
              </a:ext>
            </a:extLst>
          </p:cNvPr>
          <p:cNvSpPr>
            <a:spLocks noGrp="1"/>
          </p:cNvSpPr>
          <p:nvPr>
            <p:ph type="sldNum" sz="quarter" idx="5"/>
          </p:nvPr>
        </p:nvSpPr>
        <p:spPr/>
        <p:txBody>
          <a:bodyPr/>
          <a:lstStyle/>
          <a:p>
            <a:fld id="{356FD763-E085-4AB7-90AD-CD65F77E26B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406400" y="696913"/>
            <a:ext cx="6197600" cy="3486150"/>
          </a:xfrm>
          <a:ln/>
        </p:spPr>
      </p:sp>
      <p:sp>
        <p:nvSpPr>
          <p:cNvPr id="51203" name="Rectangle 3"/>
          <p:cNvSpPr>
            <a:spLocks noGrp="1" noChangeArrowheads="1"/>
          </p:cNvSpPr>
          <p:nvPr>
            <p:ph type="body" idx="1"/>
          </p:nvPr>
        </p:nvSpPr>
        <p:spPr/>
        <p:txBody>
          <a:bodyPr/>
          <a:lstStyle/>
          <a:p>
            <a:r>
              <a:rPr lang="en-US" b="1" dirty="0"/>
              <a:t>Assembling the Mediation Team</a:t>
            </a:r>
          </a:p>
          <a:p>
            <a:r>
              <a:rPr lang="en-US" dirty="0"/>
              <a:t>Put together the Mediation Team to fit the phases of the mediation</a:t>
            </a:r>
          </a:p>
          <a:p>
            <a:r>
              <a:rPr lang="en-US" dirty="0"/>
              <a:t>	Opening Presentation Players</a:t>
            </a:r>
          </a:p>
          <a:p>
            <a:r>
              <a:rPr lang="en-US" dirty="0"/>
              <a:t>	Caucus Players</a:t>
            </a:r>
          </a:p>
          <a:p>
            <a:r>
              <a:rPr lang="en-US" dirty="0"/>
              <a:t>	Decision Makers </a:t>
            </a:r>
          </a:p>
          <a:p>
            <a:endParaRPr lang="en-US" dirty="0"/>
          </a:p>
          <a:p>
            <a:r>
              <a:rPr lang="en-US" dirty="0"/>
              <a:t>Need people there that can make a production contribution to each phase. </a:t>
            </a:r>
          </a:p>
          <a:p>
            <a:r>
              <a:rPr lang="en-US" dirty="0"/>
              <a:t>Everyone has a role, and knows their role</a:t>
            </a:r>
          </a:p>
          <a:p>
            <a:endParaRPr lang="en-US" dirty="0"/>
          </a:p>
          <a:p>
            <a:r>
              <a:rPr lang="en-US" dirty="0"/>
              <a:t>Beware of dead weight – or people working at cross purposes</a:t>
            </a:r>
          </a:p>
          <a:p>
            <a:endParaRPr lang="en-US" b="1" dirty="0"/>
          </a:p>
          <a:p>
            <a:endParaRPr lang="en-US" b="1" dirty="0"/>
          </a:p>
          <a:p>
            <a:endParaRPr lang="en-US" b="1" dirty="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r>
              <a:rPr lang="en-US"/>
              <a:t>Presented by Philip REich</a:t>
            </a:r>
          </a:p>
        </p:txBody>
      </p:sp>
      <p:sp>
        <p:nvSpPr>
          <p:cNvPr id="4" name="Header Placeholder 3"/>
          <p:cNvSpPr>
            <a:spLocks noGrp="1"/>
          </p:cNvSpPr>
          <p:nvPr>
            <p:ph type="hdr" sz="quarter" idx="12"/>
          </p:nvPr>
        </p:nvSpPr>
        <p:spPr/>
        <p:txBody>
          <a:bodyPr/>
          <a:lstStyle/>
          <a:p>
            <a:r>
              <a:rPr lang="en-US"/>
              <a:t>Mediation Advocacy: Effective Legal Representation in Mediation</a:t>
            </a:r>
          </a:p>
        </p:txBody>
      </p:sp>
      <p:sp>
        <p:nvSpPr>
          <p:cNvPr id="5" name="Slide Number Placeholder 4">
            <a:extLst>
              <a:ext uri="{FF2B5EF4-FFF2-40B4-BE49-F238E27FC236}">
                <a16:creationId xmlns:a16="http://schemas.microsoft.com/office/drawing/2014/main" id="{A7527D89-0811-B0AF-A311-63E7D8550196}"/>
              </a:ext>
            </a:extLst>
          </p:cNvPr>
          <p:cNvSpPr>
            <a:spLocks noGrp="1"/>
          </p:cNvSpPr>
          <p:nvPr>
            <p:ph type="sldNum" sz="quarter" idx="5"/>
          </p:nvPr>
        </p:nvSpPr>
        <p:spPr/>
        <p:txBody>
          <a:bodyPr/>
          <a:lstStyle/>
          <a:p>
            <a:fld id="{356FD763-E085-4AB7-90AD-CD65F77E26B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406400" y="696913"/>
            <a:ext cx="6197600" cy="3486150"/>
          </a:xfrm>
          <a:ln/>
        </p:spPr>
      </p:sp>
      <p:sp>
        <p:nvSpPr>
          <p:cNvPr id="34819" name="Rectangle 3"/>
          <p:cNvSpPr>
            <a:spLocks noGrp="1" noChangeArrowheads="1"/>
          </p:cNvSpPr>
          <p:nvPr>
            <p:ph type="body" idx="1"/>
          </p:nvPr>
        </p:nvSpPr>
        <p:spPr/>
        <p:txBody>
          <a:bodyPr/>
          <a:lstStyle/>
          <a:p>
            <a:r>
              <a:rPr lang="en-US" dirty="0"/>
              <a:t>We have taken these lessons and put them in the form of a PLANNING GUIDE – a </a:t>
            </a:r>
            <a:r>
              <a:rPr lang="en-US" b="1" dirty="0"/>
              <a:t>7 Item Checklist </a:t>
            </a:r>
            <a:r>
              <a:rPr lang="en-US" dirty="0"/>
              <a:t>of things to do in pursuing a settlement track and, specifically, in preparing for a mediation</a:t>
            </a:r>
          </a:p>
          <a:p>
            <a:endParaRPr lang="en-US" dirty="0"/>
          </a:p>
          <a:p>
            <a:r>
              <a:rPr lang="en-US" dirty="0"/>
              <a:t>The topics we will cover are: (Read screen)</a:t>
            </a:r>
          </a:p>
          <a:p>
            <a:endParaRPr lang="en-US" dirty="0"/>
          </a:p>
          <a:p>
            <a:r>
              <a:rPr lang="en-US" b="1" dirty="0"/>
              <a:t>NOTE: </a:t>
            </a:r>
          </a:p>
          <a:p>
            <a:r>
              <a:rPr lang="en-US" dirty="0"/>
              <a:t>While some of these items relate only to getting ready to – and conducting – a mediation, </a:t>
            </a:r>
            <a:r>
              <a:rPr lang="en-US" b="1" i="1" dirty="0"/>
              <a:t>many steps here will also help prepare you for trial (WIN-WIN)</a:t>
            </a:r>
            <a:endParaRPr lang="en-US" dirty="0"/>
          </a:p>
          <a:p>
            <a:endParaRPr lang="en-US" b="1" dirty="0"/>
          </a:p>
          <a:p>
            <a:r>
              <a:rPr lang="en-US" b="1" dirty="0"/>
              <a:t>NOTE:</a:t>
            </a:r>
          </a:p>
          <a:p>
            <a:r>
              <a:rPr lang="en-US" b="1" dirty="0"/>
              <a:t> The emphasis is on “Preparation”  </a:t>
            </a: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r>
              <a:rPr lang="en-US"/>
              <a:t>Presented by Philip REich</a:t>
            </a:r>
          </a:p>
        </p:txBody>
      </p:sp>
      <p:sp>
        <p:nvSpPr>
          <p:cNvPr id="4" name="Header Placeholder 3"/>
          <p:cNvSpPr>
            <a:spLocks noGrp="1"/>
          </p:cNvSpPr>
          <p:nvPr>
            <p:ph type="hdr" sz="quarter" idx="12"/>
          </p:nvPr>
        </p:nvSpPr>
        <p:spPr/>
        <p:txBody>
          <a:bodyPr/>
          <a:lstStyle/>
          <a:p>
            <a:r>
              <a:rPr lang="en-US"/>
              <a:t>Mediation Advocacy: Effective Legal Representation in Mediation</a:t>
            </a:r>
          </a:p>
        </p:txBody>
      </p:sp>
      <p:sp>
        <p:nvSpPr>
          <p:cNvPr id="5" name="Slide Number Placeholder 4">
            <a:extLst>
              <a:ext uri="{FF2B5EF4-FFF2-40B4-BE49-F238E27FC236}">
                <a16:creationId xmlns:a16="http://schemas.microsoft.com/office/drawing/2014/main" id="{E9905D6D-1538-533D-C559-F7C4F1BF74C0}"/>
              </a:ext>
            </a:extLst>
          </p:cNvPr>
          <p:cNvSpPr>
            <a:spLocks noGrp="1"/>
          </p:cNvSpPr>
          <p:nvPr>
            <p:ph type="sldNum" sz="quarter" idx="5"/>
          </p:nvPr>
        </p:nvSpPr>
        <p:spPr/>
        <p:txBody>
          <a:bodyPr/>
          <a:lstStyle/>
          <a:p>
            <a:fld id="{356FD763-E085-4AB7-90AD-CD65F77E26B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need experts present </a:t>
            </a:r>
            <a:r>
              <a:rPr lang="en-US" b="1" dirty="0"/>
              <a:t>to enable an informed decision to be made </a:t>
            </a:r>
            <a:r>
              <a:rPr lang="en-US" dirty="0"/>
              <a:t>in the mediation session itself.(tax consequences of suggested settlement and effect on your client or their business).</a:t>
            </a:r>
          </a:p>
          <a:p>
            <a:endParaRPr lang="en-US" dirty="0"/>
          </a:p>
          <a:p>
            <a:r>
              <a:rPr lang="en-US" dirty="0"/>
              <a:t>Just because the expert helps with their area of expertise, </a:t>
            </a:r>
            <a:r>
              <a:rPr lang="en-US" b="1" dirty="0"/>
              <a:t>this does not make them the authority on the basic issues to be decided </a:t>
            </a:r>
            <a:r>
              <a:rPr lang="en-US" dirty="0"/>
              <a:t>between the parties.</a:t>
            </a:r>
          </a:p>
          <a:p>
            <a:endParaRPr lang="en-US" dirty="0"/>
          </a:p>
          <a:p>
            <a:r>
              <a:rPr lang="en-US" dirty="0"/>
              <a:t>Not want them to legitimate your client’s position by being </a:t>
            </a:r>
            <a:r>
              <a:rPr lang="en-US" b="1" dirty="0"/>
              <a:t>a “yes-man</a:t>
            </a:r>
            <a:r>
              <a:rPr lang="en-US" dirty="0"/>
              <a:t>”.</a:t>
            </a:r>
          </a:p>
          <a:p>
            <a:endParaRPr lang="en-US" dirty="0"/>
          </a:p>
          <a:p>
            <a:r>
              <a:rPr lang="en-US" dirty="0"/>
              <a:t>Not want to have </a:t>
            </a:r>
            <a:r>
              <a:rPr lang="en-US" b="1" dirty="0"/>
              <a:t>too many “chiefs” in the room</a:t>
            </a:r>
            <a:r>
              <a:rPr lang="en-US" dirty="0"/>
              <a:t>.</a:t>
            </a:r>
          </a:p>
          <a:p>
            <a:endParaRPr lang="en-US" dirty="0"/>
          </a:p>
          <a:p>
            <a:r>
              <a:rPr lang="en-US" dirty="0"/>
              <a:t>May have another agenda, or </a:t>
            </a:r>
            <a:r>
              <a:rPr lang="en-US" b="1" dirty="0"/>
              <a:t>their opinion justifies their bill.</a:t>
            </a:r>
          </a:p>
        </p:txBody>
      </p:sp>
      <p:sp>
        <p:nvSpPr>
          <p:cNvPr id="4" name="Header Placeholder 3"/>
          <p:cNvSpPr>
            <a:spLocks noGrp="1"/>
          </p:cNvSpPr>
          <p:nvPr>
            <p:ph type="hdr" sz="quarter"/>
          </p:nvPr>
        </p:nvSpPr>
        <p:spPr/>
        <p:txBody>
          <a:bodyPr/>
          <a:lstStyle/>
          <a:p>
            <a:r>
              <a:rPr lang="en-US"/>
              <a:t>Mediation Advocacy: Effective Legal Representation in Mediation</a:t>
            </a:r>
          </a:p>
        </p:txBody>
      </p:sp>
      <p:sp>
        <p:nvSpPr>
          <p:cNvPr id="5" name="Date Placeholder 4"/>
          <p:cNvSpPr>
            <a:spLocks noGrp="1"/>
          </p:cNvSpPr>
          <p:nvPr>
            <p:ph type="dt" idx="1"/>
          </p:nvPr>
        </p:nvSpPr>
        <p:spPr/>
        <p:txBody>
          <a:bodyPr/>
          <a:lstStyle/>
          <a:p>
            <a:endParaRPr lang="en-US"/>
          </a:p>
        </p:txBody>
      </p:sp>
      <p:sp>
        <p:nvSpPr>
          <p:cNvPr id="6" name="Footer Placeholder 5"/>
          <p:cNvSpPr>
            <a:spLocks noGrp="1"/>
          </p:cNvSpPr>
          <p:nvPr>
            <p:ph type="ftr" sz="quarter" idx="4"/>
          </p:nvPr>
        </p:nvSpPr>
        <p:spPr/>
        <p:txBody>
          <a:bodyPr/>
          <a:lstStyle/>
          <a:p>
            <a:r>
              <a:rPr lang="en-US"/>
              <a:t>Presented by Philip REich</a:t>
            </a:r>
          </a:p>
        </p:txBody>
      </p:sp>
      <p:sp>
        <p:nvSpPr>
          <p:cNvPr id="7" name="Slide Number Placeholder 6">
            <a:extLst>
              <a:ext uri="{FF2B5EF4-FFF2-40B4-BE49-F238E27FC236}">
                <a16:creationId xmlns:a16="http://schemas.microsoft.com/office/drawing/2014/main" id="{3F04D4D7-464A-7166-4564-7AC051195A3A}"/>
              </a:ext>
            </a:extLst>
          </p:cNvPr>
          <p:cNvSpPr>
            <a:spLocks noGrp="1"/>
          </p:cNvSpPr>
          <p:nvPr>
            <p:ph type="sldNum" sz="quarter" idx="5"/>
          </p:nvPr>
        </p:nvSpPr>
        <p:spPr/>
        <p:txBody>
          <a:bodyPr/>
          <a:lstStyle/>
          <a:p>
            <a:fld id="{356FD763-E085-4AB7-90AD-CD65F77E26B1}" type="slidenum">
              <a:rPr lang="en-US" smtClean="0"/>
              <a:pPr/>
              <a:t>20</a:t>
            </a:fld>
            <a:endParaRPr lang="en-US"/>
          </a:p>
        </p:txBody>
      </p:sp>
    </p:spTree>
    <p:extLst>
      <p:ext uri="{BB962C8B-B14F-4D97-AF65-F5344CB8AC3E}">
        <p14:creationId xmlns:p14="http://schemas.microsoft.com/office/powerpoint/2010/main" val="39792166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406400" y="696913"/>
            <a:ext cx="6197600" cy="3486150"/>
          </a:xfrm>
          <a:ln/>
        </p:spPr>
      </p:sp>
      <p:sp>
        <p:nvSpPr>
          <p:cNvPr id="52227" name="Rectangle 3"/>
          <p:cNvSpPr>
            <a:spLocks noGrp="1" noChangeArrowheads="1"/>
          </p:cNvSpPr>
          <p:nvPr>
            <p:ph type="body" idx="1"/>
          </p:nvPr>
        </p:nvSpPr>
        <p:spPr/>
        <p:txBody>
          <a:bodyPr/>
          <a:lstStyle/>
          <a:p>
            <a:r>
              <a:rPr lang="en-US" b="1" dirty="0"/>
              <a:t>Opening Presentations</a:t>
            </a:r>
          </a:p>
          <a:p>
            <a:endParaRPr lang="en-US" b="1" dirty="0"/>
          </a:p>
          <a:p>
            <a:r>
              <a:rPr lang="en-US" dirty="0"/>
              <a:t>More often than not – it is helpful. </a:t>
            </a:r>
          </a:p>
          <a:p>
            <a:r>
              <a:rPr lang="en-US" dirty="0"/>
              <a:t>Many lawyers opt out – “We all know what the case is about – we’ll just get everyone angry” (Rare – intellectual, professional cop out?)</a:t>
            </a:r>
          </a:p>
          <a:p>
            <a:r>
              <a:rPr lang="en-US" dirty="0"/>
              <a:t>	Venting Process – often critical (It will happen in opening, or in first three caucus sessions)</a:t>
            </a:r>
          </a:p>
          <a:p>
            <a:r>
              <a:rPr lang="en-US" dirty="0"/>
              <a:t>	Telling the mediator alone may not be enough</a:t>
            </a:r>
          </a:p>
          <a:p>
            <a:r>
              <a:rPr lang="en-US" dirty="0"/>
              <a:t>	Let the Mediator do his thing -  ask the difficult questions</a:t>
            </a:r>
          </a:p>
          <a:p>
            <a:endParaRPr lang="en-US" dirty="0"/>
          </a:p>
          <a:p>
            <a:r>
              <a:rPr lang="en-US" dirty="0"/>
              <a:t>Talk to the Mediator – avoids confrontation</a:t>
            </a:r>
          </a:p>
          <a:p>
            <a:r>
              <a:rPr lang="en-US" dirty="0"/>
              <a:t>Tell the OTHER SIDE OF THE STORY </a:t>
            </a:r>
          </a:p>
          <a:p>
            <a:r>
              <a:rPr lang="en-US" dirty="0"/>
              <a:t>Use the tone and demeanor to communicate, not confront</a:t>
            </a:r>
          </a:p>
          <a:p>
            <a:endParaRPr lang="en-US" dirty="0"/>
          </a:p>
          <a:p>
            <a:r>
              <a:rPr lang="en-US" dirty="0"/>
              <a:t>Use Graphics – allows external focus.</a:t>
            </a:r>
          </a:p>
          <a:p>
            <a:r>
              <a:rPr lang="en-US" dirty="0"/>
              <a:t> </a:t>
            </a:r>
            <a:endParaRPr lang="en-US" b="1" dirty="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r>
              <a:rPr lang="en-US"/>
              <a:t>Presented by Philip REich</a:t>
            </a:r>
          </a:p>
        </p:txBody>
      </p:sp>
      <p:sp>
        <p:nvSpPr>
          <p:cNvPr id="4" name="Header Placeholder 3"/>
          <p:cNvSpPr>
            <a:spLocks noGrp="1"/>
          </p:cNvSpPr>
          <p:nvPr>
            <p:ph type="hdr" sz="quarter" idx="12"/>
          </p:nvPr>
        </p:nvSpPr>
        <p:spPr/>
        <p:txBody>
          <a:bodyPr/>
          <a:lstStyle/>
          <a:p>
            <a:r>
              <a:rPr lang="en-US"/>
              <a:t>Mediation Advocacy: Effective Legal Representation in Mediation</a:t>
            </a:r>
          </a:p>
        </p:txBody>
      </p:sp>
      <p:sp>
        <p:nvSpPr>
          <p:cNvPr id="5" name="Slide Number Placeholder 4">
            <a:extLst>
              <a:ext uri="{FF2B5EF4-FFF2-40B4-BE49-F238E27FC236}">
                <a16:creationId xmlns:a16="http://schemas.microsoft.com/office/drawing/2014/main" id="{819FF055-23DB-2DCD-6B24-316167FBDF94}"/>
              </a:ext>
            </a:extLst>
          </p:cNvPr>
          <p:cNvSpPr>
            <a:spLocks noGrp="1"/>
          </p:cNvSpPr>
          <p:nvPr>
            <p:ph type="sldNum" sz="quarter" idx="5"/>
          </p:nvPr>
        </p:nvSpPr>
        <p:spPr/>
        <p:txBody>
          <a:bodyPr/>
          <a:lstStyle/>
          <a:p>
            <a:fld id="{356FD763-E085-4AB7-90AD-CD65F77E26B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406400" y="696913"/>
            <a:ext cx="6197600" cy="3486150"/>
          </a:xfrm>
          <a:ln/>
        </p:spPr>
      </p:sp>
      <p:sp>
        <p:nvSpPr>
          <p:cNvPr id="53251" name="Rectangle 3"/>
          <p:cNvSpPr>
            <a:spLocks noGrp="1" noChangeArrowheads="1"/>
          </p:cNvSpPr>
          <p:nvPr>
            <p:ph type="body" idx="1"/>
          </p:nvPr>
        </p:nvSpPr>
        <p:spPr/>
        <p:txBody>
          <a:bodyPr/>
          <a:lstStyle/>
          <a:p>
            <a:endParaRPr lang="en-US" dirty="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r>
              <a:rPr lang="en-US"/>
              <a:t>Presented by Philip REich</a:t>
            </a:r>
          </a:p>
        </p:txBody>
      </p:sp>
      <p:sp>
        <p:nvSpPr>
          <p:cNvPr id="4" name="Header Placeholder 3"/>
          <p:cNvSpPr>
            <a:spLocks noGrp="1"/>
          </p:cNvSpPr>
          <p:nvPr>
            <p:ph type="hdr" sz="quarter" idx="12"/>
          </p:nvPr>
        </p:nvSpPr>
        <p:spPr/>
        <p:txBody>
          <a:bodyPr/>
          <a:lstStyle/>
          <a:p>
            <a:r>
              <a:rPr lang="en-US"/>
              <a:t>Mediation Advocacy: Effective Legal Representation in Mediation</a:t>
            </a:r>
          </a:p>
        </p:txBody>
      </p:sp>
      <p:sp>
        <p:nvSpPr>
          <p:cNvPr id="5" name="Slide Number Placeholder 4">
            <a:extLst>
              <a:ext uri="{FF2B5EF4-FFF2-40B4-BE49-F238E27FC236}">
                <a16:creationId xmlns:a16="http://schemas.microsoft.com/office/drawing/2014/main" id="{105FA0C9-B121-BA99-8632-05DAA6A5830D}"/>
              </a:ext>
            </a:extLst>
          </p:cNvPr>
          <p:cNvSpPr>
            <a:spLocks noGrp="1"/>
          </p:cNvSpPr>
          <p:nvPr>
            <p:ph type="sldNum" sz="quarter" idx="5"/>
          </p:nvPr>
        </p:nvSpPr>
        <p:spPr/>
        <p:txBody>
          <a:bodyPr/>
          <a:lstStyle/>
          <a:p>
            <a:fld id="{356FD763-E085-4AB7-90AD-CD65F77E26B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xfrm>
            <a:off x="406400" y="696913"/>
            <a:ext cx="6197600" cy="3486150"/>
          </a:xfrm>
          <a:ln/>
        </p:spPr>
      </p:sp>
      <p:sp>
        <p:nvSpPr>
          <p:cNvPr id="54275" name="Rectangle 3"/>
          <p:cNvSpPr>
            <a:spLocks noGrp="1" noChangeArrowheads="1"/>
          </p:cNvSpPr>
          <p:nvPr>
            <p:ph type="body" idx="1"/>
          </p:nvPr>
        </p:nvSpPr>
        <p:spPr/>
        <p:txBody>
          <a:bodyPr/>
          <a:lstStyle/>
          <a:p>
            <a:r>
              <a:rPr lang="en-US" dirty="0"/>
              <a:t>Most trial lawyers do ok in opening presentations – “good to better to very good” advocacy performances</a:t>
            </a:r>
          </a:p>
          <a:p>
            <a:r>
              <a:rPr lang="en-US" dirty="0"/>
              <a:t>Familiar ground – Opening Statements in trial</a:t>
            </a:r>
          </a:p>
          <a:p>
            <a:r>
              <a:rPr lang="en-US" dirty="0"/>
              <a:t>Caucus work, however, is the scene of a wider range of performance – “very bad to ok to good” is more the norm. </a:t>
            </a:r>
          </a:p>
          <a:p>
            <a:r>
              <a:rPr lang="en-US" dirty="0"/>
              <a:t>ACCTM survey revealed this was the area where most lawyers flop – most were totally unprepared</a:t>
            </a:r>
          </a:p>
          <a:p>
            <a:endParaRPr lang="en-US" dirty="0"/>
          </a:p>
          <a:p>
            <a:r>
              <a:rPr lang="en-US" dirty="0"/>
              <a:t>Let’s understand the </a:t>
            </a:r>
            <a:r>
              <a:rPr lang="en-US" b="1" dirty="0"/>
              <a:t>PURPOSE OF THE CAUCUS SESSIONS </a:t>
            </a:r>
            <a:r>
              <a:rPr lang="en-US" dirty="0"/>
              <a:t>with the mediator. </a:t>
            </a:r>
          </a:p>
          <a:p>
            <a:r>
              <a:rPr lang="en-US" dirty="0"/>
              <a:t>Mediator uses the Caucus sessions for two purposes</a:t>
            </a:r>
          </a:p>
          <a:p>
            <a:r>
              <a:rPr lang="en-US" b="1" dirty="0"/>
              <a:t>Probe vulnerabilities (adjudicative issue refinement) </a:t>
            </a:r>
          </a:p>
          <a:p>
            <a:r>
              <a:rPr lang="en-US" b="1" dirty="0"/>
              <a:t>Brainstorm settlement options (defines interests to accommodate)</a:t>
            </a:r>
          </a:p>
          <a:p>
            <a:endParaRPr lang="en-US" b="1" dirty="0"/>
          </a:p>
          <a:p>
            <a:r>
              <a:rPr lang="en-US" dirty="0"/>
              <a:t>Trial lawyers who do well in mediations support these efforts – work with the mediator, not against him</a:t>
            </a:r>
          </a:p>
          <a:p>
            <a:r>
              <a:rPr lang="en-US" b="1" dirty="0"/>
              <a:t>Purpose defines the preparation </a:t>
            </a:r>
          </a:p>
          <a:p>
            <a:endParaRPr lang="en-US" b="1" dirty="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r>
              <a:rPr lang="en-US"/>
              <a:t>Presented by Philip REich</a:t>
            </a:r>
          </a:p>
        </p:txBody>
      </p:sp>
      <p:sp>
        <p:nvSpPr>
          <p:cNvPr id="4" name="Header Placeholder 3"/>
          <p:cNvSpPr>
            <a:spLocks noGrp="1"/>
          </p:cNvSpPr>
          <p:nvPr>
            <p:ph type="hdr" sz="quarter" idx="12"/>
          </p:nvPr>
        </p:nvSpPr>
        <p:spPr/>
        <p:txBody>
          <a:bodyPr/>
          <a:lstStyle/>
          <a:p>
            <a:r>
              <a:rPr lang="en-US"/>
              <a:t>Mediation Advocacy: Effective Legal Representation in Mediation</a:t>
            </a:r>
          </a:p>
        </p:txBody>
      </p:sp>
      <p:sp>
        <p:nvSpPr>
          <p:cNvPr id="5" name="Slide Number Placeholder 4">
            <a:extLst>
              <a:ext uri="{FF2B5EF4-FFF2-40B4-BE49-F238E27FC236}">
                <a16:creationId xmlns:a16="http://schemas.microsoft.com/office/drawing/2014/main" id="{0FA16297-8842-3177-F8BA-A97528225AD0}"/>
              </a:ext>
            </a:extLst>
          </p:cNvPr>
          <p:cNvSpPr>
            <a:spLocks noGrp="1"/>
          </p:cNvSpPr>
          <p:nvPr>
            <p:ph type="sldNum" sz="quarter" idx="5"/>
          </p:nvPr>
        </p:nvSpPr>
        <p:spPr/>
        <p:txBody>
          <a:bodyPr/>
          <a:lstStyle/>
          <a:p>
            <a:fld id="{356FD763-E085-4AB7-90AD-CD65F77E26B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xfrm>
            <a:off x="406400" y="696913"/>
            <a:ext cx="6197600" cy="3486150"/>
          </a:xfrm>
          <a:ln/>
        </p:spPr>
      </p:sp>
      <p:sp>
        <p:nvSpPr>
          <p:cNvPr id="82947" name="Rectangle 3"/>
          <p:cNvSpPr>
            <a:spLocks noGrp="1" noChangeArrowheads="1"/>
          </p:cNvSpPr>
          <p:nvPr>
            <p:ph type="body" idx="1"/>
          </p:nvPr>
        </p:nvSpPr>
        <p:spPr/>
        <p:txBody>
          <a:bodyPr/>
          <a:lstStyle/>
          <a:p>
            <a:r>
              <a:rPr lang="en-US" dirty="0"/>
              <a:t>Another purpose of the caucus is to </a:t>
            </a:r>
            <a:r>
              <a:rPr lang="en-US" b="1" dirty="0"/>
              <a:t>Explore Settlement Options</a:t>
            </a:r>
          </a:p>
          <a:p>
            <a:endParaRPr lang="en-US" b="1" dirty="0"/>
          </a:p>
          <a:p>
            <a:r>
              <a:rPr lang="en-US" b="1" dirty="0"/>
              <a:t>Mediator</a:t>
            </a:r>
            <a:r>
              <a:rPr lang="en-US" dirty="0"/>
              <a:t> should take leading role in </a:t>
            </a:r>
            <a:r>
              <a:rPr lang="en-US" b="1" dirty="0"/>
              <a:t>Brainstorming Settlement Options</a:t>
            </a:r>
          </a:p>
          <a:p>
            <a:r>
              <a:rPr lang="en-US" dirty="0"/>
              <a:t>BUT – Settlement options must achieve a purpose – settlement agreements must </a:t>
            </a:r>
            <a:r>
              <a:rPr lang="en-US" b="1" i="1" dirty="0"/>
              <a:t>accommodate the</a:t>
            </a:r>
            <a:r>
              <a:rPr lang="en-US" dirty="0"/>
              <a:t> </a:t>
            </a:r>
            <a:r>
              <a:rPr lang="en-US" b="1" i="1" dirty="0"/>
              <a:t>interests of the parties</a:t>
            </a:r>
            <a:r>
              <a:rPr lang="en-US" dirty="0"/>
              <a:t> </a:t>
            </a:r>
          </a:p>
          <a:p>
            <a:endParaRPr lang="en-US" dirty="0"/>
          </a:p>
          <a:p>
            <a:r>
              <a:rPr lang="en-US" b="1" i="1" dirty="0"/>
              <a:t>Before the mediation – </a:t>
            </a:r>
            <a:r>
              <a:rPr lang="en-US" dirty="0"/>
              <a:t>Counsel with the client – what does </a:t>
            </a:r>
            <a:r>
              <a:rPr lang="en-US" u="sng" dirty="0"/>
              <a:t>the client </a:t>
            </a:r>
            <a:r>
              <a:rPr lang="en-US" dirty="0"/>
              <a:t>want? Why? Define the client’s interests that need accommodating. </a:t>
            </a:r>
          </a:p>
          <a:p>
            <a:r>
              <a:rPr lang="en-US" dirty="0"/>
              <a:t>CLASSIC QUESTION: </a:t>
            </a:r>
            <a:r>
              <a:rPr lang="en-US" i="1" dirty="0"/>
              <a:t>Why do you want the money? What are you going to use it for? How much do you need for that purpose? How does the value of those interests fit into the value of the claim? </a:t>
            </a:r>
          </a:p>
          <a:p>
            <a:endParaRPr lang="en-US" i="1" dirty="0"/>
          </a:p>
          <a:p>
            <a:r>
              <a:rPr lang="en-US" b="1" i="1" dirty="0"/>
              <a:t>During the mediation – </a:t>
            </a:r>
            <a:r>
              <a:rPr lang="en-US" dirty="0"/>
              <a:t>Listen to the other side (through the Mediator) What are their interests? Reconciliation, settlement, mean </a:t>
            </a:r>
            <a:r>
              <a:rPr lang="en-US" u="sng" dirty="0"/>
              <a:t>mutual</a:t>
            </a:r>
            <a:r>
              <a:rPr lang="en-US" dirty="0"/>
              <a:t> accommodation of interests</a:t>
            </a:r>
          </a:p>
          <a:p>
            <a:r>
              <a:rPr lang="en-US" dirty="0"/>
              <a:t>	“Defense interests” often center around honoring positional stands on liability, meeting reasonableness standards on damages </a:t>
            </a:r>
            <a:endParaRPr lang="en-US" b="1" i="1" dirty="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r>
              <a:rPr lang="en-US"/>
              <a:t>Presented by Philip REich</a:t>
            </a:r>
          </a:p>
        </p:txBody>
      </p:sp>
      <p:sp>
        <p:nvSpPr>
          <p:cNvPr id="4" name="Header Placeholder 3"/>
          <p:cNvSpPr>
            <a:spLocks noGrp="1"/>
          </p:cNvSpPr>
          <p:nvPr>
            <p:ph type="hdr" sz="quarter" idx="12"/>
          </p:nvPr>
        </p:nvSpPr>
        <p:spPr/>
        <p:txBody>
          <a:bodyPr/>
          <a:lstStyle/>
          <a:p>
            <a:r>
              <a:rPr lang="en-US"/>
              <a:t>Mediation Advocacy: Effective Legal Representation in Mediation</a:t>
            </a:r>
          </a:p>
        </p:txBody>
      </p:sp>
      <p:sp>
        <p:nvSpPr>
          <p:cNvPr id="5" name="Slide Number Placeholder 4">
            <a:extLst>
              <a:ext uri="{FF2B5EF4-FFF2-40B4-BE49-F238E27FC236}">
                <a16:creationId xmlns:a16="http://schemas.microsoft.com/office/drawing/2014/main" id="{7FBE7734-9AFD-D7CF-7E4E-5153C9EE4A40}"/>
              </a:ext>
            </a:extLst>
          </p:cNvPr>
          <p:cNvSpPr>
            <a:spLocks noGrp="1"/>
          </p:cNvSpPr>
          <p:nvPr>
            <p:ph type="sldNum" sz="quarter" idx="5"/>
          </p:nvPr>
        </p:nvSpPr>
        <p:spPr/>
        <p:txBody>
          <a:bodyPr/>
          <a:lstStyle/>
          <a:p>
            <a:fld id="{356FD763-E085-4AB7-90AD-CD65F77E26B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xfrm>
            <a:off x="406400" y="696913"/>
            <a:ext cx="6197600" cy="3486150"/>
          </a:xfrm>
          <a:ln/>
        </p:spPr>
      </p:sp>
      <p:sp>
        <p:nvSpPr>
          <p:cNvPr id="71683" name="Rectangle 3"/>
          <p:cNvSpPr>
            <a:spLocks noGrp="1" noChangeArrowheads="1"/>
          </p:cNvSpPr>
          <p:nvPr>
            <p:ph type="body" idx="1"/>
          </p:nvPr>
        </p:nvSpPr>
        <p:spPr/>
        <p:txBody>
          <a:bodyPr/>
          <a:lstStyle/>
          <a:p>
            <a:r>
              <a:rPr lang="en-US" sz="1000" dirty="0"/>
              <a:t>Negotiations will inevitably turn to the </a:t>
            </a:r>
            <a:r>
              <a:rPr lang="en-US" sz="1000" b="1" dirty="0"/>
              <a:t>money –</a:t>
            </a:r>
            <a:r>
              <a:rPr lang="en-US" sz="1000" dirty="0"/>
              <a:t> one way or another. </a:t>
            </a:r>
          </a:p>
          <a:p>
            <a:r>
              <a:rPr lang="en-US" sz="1000" dirty="0"/>
              <a:t>Being prepared to talk about money requires being aware of a variety of monetary factors that will play into an intelligent settlement decision.</a:t>
            </a:r>
          </a:p>
          <a:p>
            <a:r>
              <a:rPr lang="en-US" sz="1000" dirty="0"/>
              <a:t> Advance research to accurately quantify the money factors is essential – show a </a:t>
            </a:r>
            <a:r>
              <a:rPr lang="en-US" sz="1000" u="sng" dirty="0"/>
              <a:t>reason </a:t>
            </a:r>
            <a:r>
              <a:rPr lang="en-US" sz="1000" dirty="0"/>
              <a:t>for the numbers. </a:t>
            </a:r>
            <a:r>
              <a:rPr lang="en-US" sz="1000" b="1" u="sng" dirty="0"/>
              <a:t>Movement with logic is better than just throwing numbers out.</a:t>
            </a:r>
          </a:p>
          <a:p>
            <a:endParaRPr lang="en-US" sz="1000" dirty="0"/>
          </a:p>
          <a:p>
            <a:r>
              <a:rPr lang="en-US" sz="1000" b="1" dirty="0"/>
              <a:t>Know the cost of the litigation</a:t>
            </a:r>
            <a:r>
              <a:rPr lang="en-US" sz="1000" dirty="0"/>
              <a:t> – “sunken costs” </a:t>
            </a:r>
            <a:r>
              <a:rPr lang="en-US" sz="1000" b="1" i="1" dirty="0"/>
              <a:t>What are we going to pay to find out who’s right?</a:t>
            </a:r>
            <a:endParaRPr lang="en-US" sz="1000" dirty="0"/>
          </a:p>
          <a:p>
            <a:r>
              <a:rPr lang="en-US" sz="1000" dirty="0"/>
              <a:t>	Budget completion of the law suit – legal fees, expert fees, exhibits and model costs, discovery costs, trial expenses, client down time. </a:t>
            </a:r>
          </a:p>
          <a:p>
            <a:endParaRPr lang="en-US" sz="1000" dirty="0"/>
          </a:p>
          <a:p>
            <a:r>
              <a:rPr lang="en-US" sz="1000" b="1" dirty="0"/>
              <a:t>Know the cost of the remedy</a:t>
            </a:r>
            <a:r>
              <a:rPr lang="en-US" sz="1000" dirty="0"/>
              <a:t> – what will be done with the settlement money? </a:t>
            </a:r>
          </a:p>
          <a:p>
            <a:r>
              <a:rPr lang="en-US" sz="1000" dirty="0"/>
              <a:t>	Budget the “fix” – cost of repairs, cost of reinstatement</a:t>
            </a:r>
          </a:p>
          <a:p>
            <a:r>
              <a:rPr lang="en-US" sz="1000" dirty="0"/>
              <a:t>	Budget the appropriate use of remedial funds.</a:t>
            </a:r>
          </a:p>
          <a:p>
            <a:endParaRPr lang="en-US" sz="1000" dirty="0"/>
          </a:p>
          <a:p>
            <a:r>
              <a:rPr lang="en-US" sz="1000" b="1" dirty="0"/>
              <a:t>Know the value of the case</a:t>
            </a:r>
            <a:r>
              <a:rPr lang="en-US" sz="1000" dirty="0"/>
              <a:t> – to balance against the settlement proposals</a:t>
            </a:r>
          </a:p>
          <a:p>
            <a:r>
              <a:rPr lang="en-US" sz="1000" dirty="0"/>
              <a:t>	Do a complete damage analysis – what remedies will the law allow? Prepare Jury Instructions for the damages claimed – do the math. </a:t>
            </a:r>
          </a:p>
          <a:p>
            <a:r>
              <a:rPr lang="en-US" sz="1000" dirty="0"/>
              <a:t>	Research jury verdict reports</a:t>
            </a: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r>
              <a:rPr lang="en-US"/>
              <a:t>Presented by Philip REich</a:t>
            </a:r>
          </a:p>
        </p:txBody>
      </p:sp>
      <p:sp>
        <p:nvSpPr>
          <p:cNvPr id="4" name="Header Placeholder 3"/>
          <p:cNvSpPr>
            <a:spLocks noGrp="1"/>
          </p:cNvSpPr>
          <p:nvPr>
            <p:ph type="hdr" sz="quarter" idx="12"/>
          </p:nvPr>
        </p:nvSpPr>
        <p:spPr/>
        <p:txBody>
          <a:bodyPr/>
          <a:lstStyle/>
          <a:p>
            <a:r>
              <a:rPr lang="en-US"/>
              <a:t>Mediation Advocacy: Effective Legal Representation in Mediation</a:t>
            </a:r>
          </a:p>
        </p:txBody>
      </p:sp>
      <p:sp>
        <p:nvSpPr>
          <p:cNvPr id="5" name="Slide Number Placeholder 4">
            <a:extLst>
              <a:ext uri="{FF2B5EF4-FFF2-40B4-BE49-F238E27FC236}">
                <a16:creationId xmlns:a16="http://schemas.microsoft.com/office/drawing/2014/main" id="{45F1EA1E-3461-5238-1F57-A45308776658}"/>
              </a:ext>
            </a:extLst>
          </p:cNvPr>
          <p:cNvSpPr>
            <a:spLocks noGrp="1"/>
          </p:cNvSpPr>
          <p:nvPr>
            <p:ph type="sldNum" sz="quarter" idx="5"/>
          </p:nvPr>
        </p:nvSpPr>
        <p:spPr/>
        <p:txBody>
          <a:bodyPr/>
          <a:lstStyle/>
          <a:p>
            <a:fld id="{356FD763-E085-4AB7-90AD-CD65F77E26B1}"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406400" y="696913"/>
            <a:ext cx="6197600" cy="3486150"/>
          </a:xfrm>
          <a:ln/>
        </p:spPr>
      </p:sp>
      <p:sp>
        <p:nvSpPr>
          <p:cNvPr id="56323" name="Rectangle 3"/>
          <p:cNvSpPr>
            <a:spLocks noGrp="1" noChangeArrowheads="1"/>
          </p:cNvSpPr>
          <p:nvPr>
            <p:ph type="body" idx="1"/>
          </p:nvPr>
        </p:nvSpPr>
        <p:spPr/>
        <p:txBody>
          <a:bodyPr/>
          <a:lstStyle/>
          <a:p>
            <a:r>
              <a:rPr lang="en-US" b="1" dirty="0"/>
              <a:t>“Other than money” </a:t>
            </a:r>
            <a:r>
              <a:rPr lang="en-US" dirty="0"/>
              <a:t>settlement options can be compelling. Often many opportunities in business and commercial cases – construction cases. </a:t>
            </a:r>
          </a:p>
          <a:p>
            <a:r>
              <a:rPr lang="en-US" dirty="0"/>
              <a:t>More sophisticated clients are stressing “value added” settlement programs with exclusive discounted supply deals,  </a:t>
            </a:r>
          </a:p>
          <a:p>
            <a:endParaRPr lang="en-US" dirty="0"/>
          </a:p>
          <a:p>
            <a:r>
              <a:rPr lang="en-US" b="1" i="1" dirty="0"/>
              <a:t>Before the mediation – </a:t>
            </a:r>
            <a:r>
              <a:rPr lang="en-US" dirty="0"/>
              <a:t>explore with client; define terms of engagement</a:t>
            </a:r>
            <a:endParaRPr lang="en-US" b="1" i="1" dirty="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r>
              <a:rPr lang="en-US"/>
              <a:t>Presented by Philip REich</a:t>
            </a:r>
          </a:p>
        </p:txBody>
      </p:sp>
      <p:sp>
        <p:nvSpPr>
          <p:cNvPr id="4" name="Header Placeholder 3"/>
          <p:cNvSpPr>
            <a:spLocks noGrp="1"/>
          </p:cNvSpPr>
          <p:nvPr>
            <p:ph type="hdr" sz="quarter" idx="12"/>
          </p:nvPr>
        </p:nvSpPr>
        <p:spPr/>
        <p:txBody>
          <a:bodyPr/>
          <a:lstStyle/>
          <a:p>
            <a:r>
              <a:rPr lang="en-US"/>
              <a:t>Mediation Advocacy: Effective Legal Representation in Mediation</a:t>
            </a:r>
          </a:p>
        </p:txBody>
      </p:sp>
      <p:sp>
        <p:nvSpPr>
          <p:cNvPr id="5" name="Slide Number Placeholder 4">
            <a:extLst>
              <a:ext uri="{FF2B5EF4-FFF2-40B4-BE49-F238E27FC236}">
                <a16:creationId xmlns:a16="http://schemas.microsoft.com/office/drawing/2014/main" id="{1C645C7B-79E0-BF6C-E054-B07E35A291FC}"/>
              </a:ext>
            </a:extLst>
          </p:cNvPr>
          <p:cNvSpPr>
            <a:spLocks noGrp="1"/>
          </p:cNvSpPr>
          <p:nvPr>
            <p:ph type="sldNum" sz="quarter" idx="5"/>
          </p:nvPr>
        </p:nvSpPr>
        <p:spPr/>
        <p:txBody>
          <a:bodyPr/>
          <a:lstStyle/>
          <a:p>
            <a:fld id="{356FD763-E085-4AB7-90AD-CD65F77E26B1}"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406400" y="696913"/>
            <a:ext cx="6197600" cy="3486150"/>
          </a:xfrm>
          <a:ln/>
        </p:spPr>
      </p:sp>
      <p:sp>
        <p:nvSpPr>
          <p:cNvPr id="57347" name="Rectangle 3"/>
          <p:cNvSpPr>
            <a:spLocks noGrp="1" noChangeArrowheads="1"/>
          </p:cNvSpPr>
          <p:nvPr>
            <p:ph type="body" idx="1"/>
          </p:nvPr>
        </p:nvSpPr>
        <p:spPr/>
        <p:txBody>
          <a:bodyPr/>
          <a:lstStyle/>
          <a:p>
            <a:r>
              <a:rPr lang="en-US"/>
              <a:t>Think about special settlement terms early rather than late . . .</a:t>
            </a:r>
          </a:p>
          <a:p>
            <a:endParaRPr lang="en-US"/>
          </a:p>
          <a:p>
            <a:r>
              <a:rPr lang="en-US"/>
              <a:t>Best if they are raised at the earliest possible time during negotiations. First round may be premature, but soon thereafter is not. </a:t>
            </a:r>
          </a:p>
          <a:p>
            <a:endParaRPr lang="en-US"/>
          </a:p>
          <a:p>
            <a:endParaRPr lang="en-US"/>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r>
              <a:rPr lang="en-US"/>
              <a:t>Presented by Philip REich</a:t>
            </a:r>
          </a:p>
        </p:txBody>
      </p:sp>
      <p:sp>
        <p:nvSpPr>
          <p:cNvPr id="4" name="Header Placeholder 3"/>
          <p:cNvSpPr>
            <a:spLocks noGrp="1"/>
          </p:cNvSpPr>
          <p:nvPr>
            <p:ph type="hdr" sz="quarter" idx="12"/>
          </p:nvPr>
        </p:nvSpPr>
        <p:spPr/>
        <p:txBody>
          <a:bodyPr/>
          <a:lstStyle/>
          <a:p>
            <a:r>
              <a:rPr lang="en-US"/>
              <a:t>Mediation Advocacy: Effective Legal Representation in Mediation</a:t>
            </a:r>
          </a:p>
        </p:txBody>
      </p:sp>
      <p:sp>
        <p:nvSpPr>
          <p:cNvPr id="5" name="Slide Number Placeholder 4">
            <a:extLst>
              <a:ext uri="{FF2B5EF4-FFF2-40B4-BE49-F238E27FC236}">
                <a16:creationId xmlns:a16="http://schemas.microsoft.com/office/drawing/2014/main" id="{E7A75450-C09D-55CA-440D-AC2059128BC8}"/>
              </a:ext>
            </a:extLst>
          </p:cNvPr>
          <p:cNvSpPr>
            <a:spLocks noGrp="1"/>
          </p:cNvSpPr>
          <p:nvPr>
            <p:ph type="sldNum" sz="quarter" idx="5"/>
          </p:nvPr>
        </p:nvSpPr>
        <p:spPr/>
        <p:txBody>
          <a:bodyPr/>
          <a:lstStyle/>
          <a:p>
            <a:fld id="{356FD763-E085-4AB7-90AD-CD65F77E26B1}"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406400" y="696913"/>
            <a:ext cx="6197600" cy="3486150"/>
          </a:xfrm>
          <a:ln/>
        </p:spPr>
      </p:sp>
      <p:sp>
        <p:nvSpPr>
          <p:cNvPr id="58371" name="Rectangle 3"/>
          <p:cNvSpPr>
            <a:spLocks noGrp="1" noChangeArrowheads="1"/>
          </p:cNvSpPr>
          <p:nvPr>
            <p:ph type="body" idx="1"/>
          </p:nvPr>
        </p:nvSpPr>
        <p:spPr/>
        <p:txBody>
          <a:bodyPr/>
          <a:lstStyle/>
          <a:p>
            <a:endParaRPr lang="en-US"/>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r>
              <a:rPr lang="en-US"/>
              <a:t>Presented by Philip REich</a:t>
            </a:r>
          </a:p>
        </p:txBody>
      </p:sp>
      <p:sp>
        <p:nvSpPr>
          <p:cNvPr id="4" name="Header Placeholder 3"/>
          <p:cNvSpPr>
            <a:spLocks noGrp="1"/>
          </p:cNvSpPr>
          <p:nvPr>
            <p:ph type="hdr" sz="quarter" idx="12"/>
          </p:nvPr>
        </p:nvSpPr>
        <p:spPr/>
        <p:txBody>
          <a:bodyPr/>
          <a:lstStyle/>
          <a:p>
            <a:r>
              <a:rPr lang="en-US"/>
              <a:t>Mediation Advocacy: Effective Legal Representation in Mediation</a:t>
            </a:r>
          </a:p>
        </p:txBody>
      </p:sp>
      <p:sp>
        <p:nvSpPr>
          <p:cNvPr id="5" name="Slide Number Placeholder 4">
            <a:extLst>
              <a:ext uri="{FF2B5EF4-FFF2-40B4-BE49-F238E27FC236}">
                <a16:creationId xmlns:a16="http://schemas.microsoft.com/office/drawing/2014/main" id="{E1156532-F688-9A45-A0BE-9B02C24BB68A}"/>
              </a:ext>
            </a:extLst>
          </p:cNvPr>
          <p:cNvSpPr>
            <a:spLocks noGrp="1"/>
          </p:cNvSpPr>
          <p:nvPr>
            <p:ph type="sldNum" sz="quarter" idx="5"/>
          </p:nvPr>
        </p:nvSpPr>
        <p:spPr/>
        <p:txBody>
          <a:bodyPr/>
          <a:lstStyle/>
          <a:p>
            <a:fld id="{356FD763-E085-4AB7-90AD-CD65F77E26B1}"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xfrm>
            <a:off x="406400" y="696913"/>
            <a:ext cx="6197600" cy="3486150"/>
          </a:xfrm>
          <a:ln/>
        </p:spPr>
      </p:sp>
      <p:sp>
        <p:nvSpPr>
          <p:cNvPr id="80899" name="Rectangle 3"/>
          <p:cNvSpPr>
            <a:spLocks noGrp="1" noChangeArrowheads="1"/>
          </p:cNvSpPr>
          <p:nvPr>
            <p:ph type="body" idx="1"/>
          </p:nvPr>
        </p:nvSpPr>
        <p:spPr/>
        <p:txBody>
          <a:bodyPr/>
          <a:lstStyle/>
          <a:p>
            <a:r>
              <a:rPr lang="en-US" b="1" dirty="0"/>
              <a:t>Fragile Flower</a:t>
            </a:r>
          </a:p>
          <a:p>
            <a:r>
              <a:rPr lang="en-US" dirty="0"/>
              <a:t>At the end of a tough, hard fought negotiation, nerves are often frayed, anxiety high, people are tired, uncertainty and tension prevalent. In some cases, emotions can be strong . . .</a:t>
            </a:r>
          </a:p>
          <a:p>
            <a:r>
              <a:rPr lang="en-US" dirty="0"/>
              <a:t>The moment of reconciliation is often tenuous – anything can set the parties off – back into the “comfort zone” of conflict.  </a:t>
            </a:r>
          </a:p>
          <a:p>
            <a:r>
              <a:rPr lang="en-US" dirty="0"/>
              <a:t>The settlement is in a </a:t>
            </a:r>
            <a:r>
              <a:rPr lang="en-US" b="1" dirty="0"/>
              <a:t>Fragile Flower Stage</a:t>
            </a:r>
            <a:r>
              <a:rPr lang="en-US" dirty="0"/>
              <a:t> – can be easily crushed</a:t>
            </a:r>
          </a:p>
          <a:p>
            <a:r>
              <a:rPr lang="en-US" dirty="0"/>
              <a:t>We need to seal the deal – but we must </a:t>
            </a:r>
            <a:r>
              <a:rPr lang="en-US" b="1" dirty="0"/>
              <a:t>monitor the temperaments </a:t>
            </a:r>
            <a:r>
              <a:rPr lang="en-US" dirty="0"/>
              <a:t>to be sure we don’t kill he deal by pushing too hard. </a:t>
            </a:r>
          </a:p>
          <a:p>
            <a:r>
              <a:rPr lang="en-US" dirty="0"/>
              <a:t>Temptation is often to write it up later . . . </a:t>
            </a:r>
          </a:p>
          <a:p>
            <a:r>
              <a:rPr lang="en-US" b="1" dirty="0"/>
              <a:t>DON’T LEAVE THE MEDIATION WITHOUT A SIGNED AGREEMENT</a:t>
            </a:r>
          </a:p>
          <a:p>
            <a:endParaRPr lang="en-US" dirty="0"/>
          </a:p>
          <a:p>
            <a:r>
              <a:rPr lang="en-US" b="1" dirty="0"/>
              <a:t>Bullet point accords </a:t>
            </a:r>
            <a:r>
              <a:rPr lang="en-US" dirty="0"/>
              <a:t>in a handwritten document rather than </a:t>
            </a:r>
            <a:r>
              <a:rPr lang="en-US" b="1" dirty="0"/>
              <a:t>Final Draft</a:t>
            </a:r>
          </a:p>
          <a:p>
            <a:r>
              <a:rPr lang="en-US" b="1" dirty="0"/>
              <a:t>List concepts to be incorporated </a:t>
            </a:r>
            <a:r>
              <a:rPr lang="en-US" dirty="0"/>
              <a:t>rather than </a:t>
            </a:r>
            <a:r>
              <a:rPr lang="en-US" b="1" dirty="0"/>
              <a:t>detailed provisions</a:t>
            </a:r>
          </a:p>
          <a:p>
            <a:r>
              <a:rPr lang="en-US" b="1" dirty="0"/>
              <a:t>Pre-printed forms</a:t>
            </a:r>
            <a:r>
              <a:rPr lang="en-US" dirty="0"/>
              <a:t> have the language, but often create suspicion</a:t>
            </a:r>
          </a:p>
          <a:p>
            <a:r>
              <a:rPr lang="en-US" b="1" dirty="0"/>
              <a:t>Use the mediator</a:t>
            </a:r>
            <a:r>
              <a:rPr lang="en-US" dirty="0"/>
              <a:t> to work through a written agreement</a:t>
            </a:r>
          </a:p>
          <a:p>
            <a:r>
              <a:rPr lang="en-US" dirty="0"/>
              <a:t>	Some debate (among mediators) over whether mediators should participate – “ them that can, do; them that can’t fuss about it”   </a:t>
            </a:r>
            <a:endParaRPr lang="en-US" b="1" dirty="0"/>
          </a:p>
          <a:p>
            <a:endParaRPr lang="en-US" dirty="0"/>
          </a:p>
          <a:p>
            <a:endParaRPr lang="en-US" dirty="0"/>
          </a:p>
          <a:p>
            <a:endParaRPr lang="en-US" dirty="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r>
              <a:rPr lang="en-US"/>
              <a:t>Presented by Philip REich</a:t>
            </a:r>
          </a:p>
        </p:txBody>
      </p:sp>
      <p:sp>
        <p:nvSpPr>
          <p:cNvPr id="4" name="Header Placeholder 3"/>
          <p:cNvSpPr>
            <a:spLocks noGrp="1"/>
          </p:cNvSpPr>
          <p:nvPr>
            <p:ph type="hdr" sz="quarter" idx="12"/>
          </p:nvPr>
        </p:nvSpPr>
        <p:spPr/>
        <p:txBody>
          <a:bodyPr/>
          <a:lstStyle/>
          <a:p>
            <a:r>
              <a:rPr lang="en-US"/>
              <a:t>Mediation Advocacy: Effective Legal Representation in Mediation</a:t>
            </a:r>
          </a:p>
        </p:txBody>
      </p:sp>
      <p:sp>
        <p:nvSpPr>
          <p:cNvPr id="5" name="Slide Number Placeholder 4">
            <a:extLst>
              <a:ext uri="{FF2B5EF4-FFF2-40B4-BE49-F238E27FC236}">
                <a16:creationId xmlns:a16="http://schemas.microsoft.com/office/drawing/2014/main" id="{F9997D1C-8CBE-6E1C-6BDB-87F86293CBBA}"/>
              </a:ext>
            </a:extLst>
          </p:cNvPr>
          <p:cNvSpPr>
            <a:spLocks noGrp="1"/>
          </p:cNvSpPr>
          <p:nvPr>
            <p:ph type="sldNum" sz="quarter" idx="5"/>
          </p:nvPr>
        </p:nvSpPr>
        <p:spPr/>
        <p:txBody>
          <a:bodyPr/>
          <a:lstStyle/>
          <a:p>
            <a:fld id="{356FD763-E085-4AB7-90AD-CD65F77E26B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406400" y="696913"/>
            <a:ext cx="6197600" cy="3486150"/>
          </a:xfrm>
          <a:ln/>
        </p:spPr>
      </p:sp>
      <p:sp>
        <p:nvSpPr>
          <p:cNvPr id="35843" name="Rectangle 3"/>
          <p:cNvSpPr>
            <a:spLocks noGrp="1" noChangeArrowheads="1"/>
          </p:cNvSpPr>
          <p:nvPr>
            <p:ph type="body" idx="1"/>
          </p:nvPr>
        </p:nvSpPr>
        <p:spPr/>
        <p:txBody>
          <a:bodyPr/>
          <a:lstStyle/>
          <a:p>
            <a:pPr>
              <a:lnSpc>
                <a:spcPct val="90000"/>
              </a:lnSpc>
            </a:pPr>
            <a:endParaRPr lang="en-US" dirty="0"/>
          </a:p>
          <a:p>
            <a:pPr>
              <a:lnSpc>
                <a:spcPct val="90000"/>
              </a:lnSpc>
            </a:pPr>
            <a:r>
              <a:rPr lang="en-US" dirty="0"/>
              <a:t>The key to effective legal representation in mediation – like the key to effective legal work in litigation – is PREPARATION</a:t>
            </a:r>
          </a:p>
          <a:p>
            <a:pPr>
              <a:lnSpc>
                <a:spcPct val="90000"/>
              </a:lnSpc>
            </a:pPr>
            <a:r>
              <a:rPr lang="en-US" b="1" i="1" dirty="0"/>
              <a:t>Trial Lawyer’s Creed – For every hour in Court, plan on 3 hours of preparation – MEDIATION IS NO DIFFERENT</a:t>
            </a:r>
          </a:p>
          <a:p>
            <a:pPr>
              <a:lnSpc>
                <a:spcPct val="90000"/>
              </a:lnSpc>
            </a:pPr>
            <a:endParaRPr lang="en-US" dirty="0"/>
          </a:p>
          <a:p>
            <a:pPr>
              <a:lnSpc>
                <a:spcPct val="90000"/>
              </a:lnSpc>
            </a:pPr>
            <a:r>
              <a:rPr lang="en-US" dirty="0"/>
              <a:t>Everything lawyers do wrong in mediation – every mis-step we see occur – could have been avoided with better pre-mediation planning – advance thinking – and proper PREPARATION</a:t>
            </a:r>
          </a:p>
          <a:p>
            <a:pPr>
              <a:lnSpc>
                <a:spcPct val="90000"/>
              </a:lnSpc>
            </a:pPr>
            <a:r>
              <a:rPr lang="en-US" dirty="0"/>
              <a:t>ACCTM (Explain) held conference in 2001; responded to survey on “Top Things Lawyers Do to Screw Up Mediations” – </a:t>
            </a:r>
          </a:p>
          <a:p>
            <a:pPr>
              <a:lnSpc>
                <a:spcPct val="90000"/>
              </a:lnSpc>
            </a:pPr>
            <a:r>
              <a:rPr lang="en-US" dirty="0"/>
              <a:t>	</a:t>
            </a:r>
            <a:r>
              <a:rPr lang="en-US" b="1" dirty="0"/>
              <a:t>#1 theme – LACK OF PREPARATION</a:t>
            </a:r>
            <a:r>
              <a:rPr lang="en-US" dirty="0"/>
              <a:t> </a:t>
            </a:r>
          </a:p>
          <a:p>
            <a:pPr>
              <a:lnSpc>
                <a:spcPct val="90000"/>
              </a:lnSpc>
            </a:pPr>
            <a:r>
              <a:rPr lang="en-US" dirty="0"/>
              <a:t>-</a:t>
            </a:r>
            <a:r>
              <a:rPr lang="en-US" i="1" dirty="0"/>
              <a:t>Wrong people there</a:t>
            </a:r>
            <a:r>
              <a:rPr lang="en-US" dirty="0"/>
              <a:t>; </a:t>
            </a:r>
            <a:r>
              <a:rPr lang="en-US" i="1" dirty="0"/>
              <a:t>right people not there</a:t>
            </a:r>
            <a:r>
              <a:rPr lang="en-US" dirty="0"/>
              <a:t> (decision makers, insurance carriers, authority figures)</a:t>
            </a:r>
          </a:p>
          <a:p>
            <a:pPr>
              <a:lnSpc>
                <a:spcPct val="90000"/>
              </a:lnSpc>
            </a:pPr>
            <a:r>
              <a:rPr lang="en-US" dirty="0"/>
              <a:t>-</a:t>
            </a:r>
            <a:r>
              <a:rPr lang="en-US" i="1" dirty="0"/>
              <a:t>inadequate liability information</a:t>
            </a:r>
            <a:r>
              <a:rPr lang="en-US" dirty="0"/>
              <a:t>; </a:t>
            </a:r>
            <a:r>
              <a:rPr lang="en-US" i="1" dirty="0"/>
              <a:t>inadequate damage information (HUGE)</a:t>
            </a:r>
          </a:p>
          <a:p>
            <a:pPr>
              <a:lnSpc>
                <a:spcPct val="90000"/>
              </a:lnSpc>
            </a:pPr>
            <a:r>
              <a:rPr lang="en-US" dirty="0"/>
              <a:t>-</a:t>
            </a:r>
            <a:r>
              <a:rPr lang="en-US" i="1" dirty="0"/>
              <a:t>inadequate case evaluations; no jury verdict data</a:t>
            </a:r>
          </a:p>
          <a:p>
            <a:pPr>
              <a:lnSpc>
                <a:spcPct val="90000"/>
              </a:lnSpc>
            </a:pPr>
            <a:r>
              <a:rPr lang="en-US" dirty="0"/>
              <a:t>-</a:t>
            </a:r>
            <a:r>
              <a:rPr lang="en-US" i="1" dirty="0"/>
              <a:t>poorly prepared case presentations, poorly prepared pre-mediation submissions</a:t>
            </a:r>
          </a:p>
          <a:p>
            <a:pPr>
              <a:lnSpc>
                <a:spcPct val="90000"/>
              </a:lnSpc>
            </a:pPr>
            <a:r>
              <a:rPr lang="en-US" dirty="0"/>
              <a:t>-</a:t>
            </a:r>
            <a:r>
              <a:rPr lang="en-US" i="1" dirty="0"/>
              <a:t>poorly planned scheduling, poorly planned timing of the mediation,</a:t>
            </a:r>
          </a:p>
          <a:p>
            <a:pPr>
              <a:lnSpc>
                <a:spcPct val="90000"/>
              </a:lnSpc>
            </a:pPr>
            <a:r>
              <a:rPr lang="en-US" i="1" dirty="0"/>
              <a:t>-poorly planned – or no plan for - negotiations </a:t>
            </a: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r>
              <a:rPr lang="en-US"/>
              <a:t>Presented by Philip REich</a:t>
            </a:r>
          </a:p>
        </p:txBody>
      </p:sp>
      <p:sp>
        <p:nvSpPr>
          <p:cNvPr id="4" name="Header Placeholder 3"/>
          <p:cNvSpPr>
            <a:spLocks noGrp="1"/>
          </p:cNvSpPr>
          <p:nvPr>
            <p:ph type="hdr" sz="quarter" idx="12"/>
          </p:nvPr>
        </p:nvSpPr>
        <p:spPr/>
        <p:txBody>
          <a:bodyPr/>
          <a:lstStyle/>
          <a:p>
            <a:r>
              <a:rPr lang="en-US"/>
              <a:t>Mediation Advocacy: Effective Legal Representation in Mediation</a:t>
            </a:r>
          </a:p>
        </p:txBody>
      </p:sp>
      <p:sp>
        <p:nvSpPr>
          <p:cNvPr id="5" name="Slide Number Placeholder 4">
            <a:extLst>
              <a:ext uri="{FF2B5EF4-FFF2-40B4-BE49-F238E27FC236}">
                <a16:creationId xmlns:a16="http://schemas.microsoft.com/office/drawing/2014/main" id="{8E3D62D8-4042-A661-C5D3-32871BC20F72}"/>
              </a:ext>
            </a:extLst>
          </p:cNvPr>
          <p:cNvSpPr>
            <a:spLocks noGrp="1"/>
          </p:cNvSpPr>
          <p:nvPr>
            <p:ph type="sldNum" sz="quarter" idx="5"/>
          </p:nvPr>
        </p:nvSpPr>
        <p:spPr/>
        <p:txBody>
          <a:bodyPr/>
          <a:lstStyle/>
          <a:p>
            <a:fld id="{356FD763-E085-4AB7-90AD-CD65F77E26B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406400" y="696913"/>
            <a:ext cx="6197600" cy="3486150"/>
          </a:xfrm>
          <a:ln/>
        </p:spPr>
      </p:sp>
      <p:sp>
        <p:nvSpPr>
          <p:cNvPr id="59395" name="Rectangle 3"/>
          <p:cNvSpPr>
            <a:spLocks noGrp="1" noChangeArrowheads="1"/>
          </p:cNvSpPr>
          <p:nvPr>
            <p:ph type="body" idx="1"/>
          </p:nvPr>
        </p:nvSpPr>
        <p:spPr/>
        <p:txBody>
          <a:bodyPr/>
          <a:lstStyle/>
          <a:p>
            <a:r>
              <a:rPr lang="en-US" b="1" dirty="0"/>
              <a:t>What is Impasse?</a:t>
            </a:r>
          </a:p>
          <a:p>
            <a:endParaRPr lang="en-US" b="1" dirty="0"/>
          </a:p>
          <a:p>
            <a:r>
              <a:rPr lang="en-US" b="0" dirty="0"/>
              <a:t>It</a:t>
            </a:r>
            <a:r>
              <a:rPr lang="en-US" b="1" dirty="0"/>
              <a:t> </a:t>
            </a:r>
            <a:r>
              <a:rPr lang="en-US" b="0" dirty="0"/>
              <a:t>is a deadlock or stalemate in negotiations.</a:t>
            </a:r>
          </a:p>
          <a:p>
            <a:r>
              <a:rPr lang="en-US" b="0" dirty="0"/>
              <a:t>It is the point at which neither party is willing to compromise or change their position.</a:t>
            </a:r>
          </a:p>
          <a:p>
            <a:r>
              <a:rPr lang="en-US" b="0" dirty="0"/>
              <a:t>When the parties are unwilling or unable to identify viable settlement options.</a:t>
            </a:r>
          </a:p>
          <a:p>
            <a:r>
              <a:rPr lang="en-US" b="0" dirty="0"/>
              <a:t>When one or more parties stop making concessions.</a:t>
            </a:r>
          </a:p>
          <a:p>
            <a:r>
              <a:rPr lang="en-US" b="0" dirty="0"/>
              <a:t>When parties are not making productive movement toward resolution.</a:t>
            </a:r>
          </a:p>
          <a:p>
            <a:endParaRPr lang="en-US" b="0" dirty="0"/>
          </a:p>
          <a:p>
            <a:r>
              <a:rPr lang="en-US" b="1" dirty="0"/>
              <a:t>Impasse does not have to be the end of a mediation</a:t>
            </a:r>
            <a:r>
              <a:rPr lang="en-US" b="0" dirty="0"/>
              <a:t>.  It is an opportunity to </a:t>
            </a:r>
            <a:r>
              <a:rPr lang="en-US" b="1" dirty="0"/>
              <a:t>“Think outside the Box”.</a:t>
            </a:r>
          </a:p>
          <a:p>
            <a:r>
              <a:rPr lang="en-US" b="0" dirty="0"/>
              <a:t>The Goal in overcoming impasse is not to get a resolution.  The immediate goal when impasse occurs is simply to overcome the impasse and </a:t>
            </a:r>
            <a:r>
              <a:rPr lang="en-US" b="1" dirty="0"/>
              <a:t>get movement.</a:t>
            </a:r>
          </a:p>
          <a:p>
            <a:endParaRPr lang="en-US" b="1" dirty="0"/>
          </a:p>
          <a:p>
            <a:r>
              <a:rPr lang="en-US" b="0" dirty="0"/>
              <a:t>The Mediator has a number of tools to help overcome impasse:</a:t>
            </a:r>
          </a:p>
          <a:p>
            <a:r>
              <a:rPr lang="en-US" b="0" dirty="0"/>
              <a:t>Discuss BATNA, WATNA, MLATNA(Most Likely alternative To Negotiated Agreement).</a:t>
            </a:r>
          </a:p>
          <a:p>
            <a:r>
              <a:rPr lang="en-US" b="0" dirty="0"/>
              <a:t>Reality Check</a:t>
            </a:r>
          </a:p>
          <a:p>
            <a:r>
              <a:rPr lang="en-US" b="0" dirty="0"/>
              <a:t>Brainstorming </a:t>
            </a:r>
          </a:p>
          <a:p>
            <a:r>
              <a:rPr lang="en-US" b="0" dirty="0"/>
              <a:t>Put the burden of solution on the parties.</a:t>
            </a:r>
          </a:p>
          <a:p>
            <a:r>
              <a:rPr lang="en-US" b="0" dirty="0"/>
              <a:t>Explore Zone of possible settlement</a:t>
            </a:r>
          </a:p>
          <a:p>
            <a:r>
              <a:rPr lang="en-US" b="0" dirty="0"/>
              <a:t>Mediator’s proposal</a:t>
            </a:r>
          </a:p>
          <a:p>
            <a:r>
              <a:rPr lang="en-US" b="0" dirty="0"/>
              <a:t>Lunch/Dinner/Break?</a:t>
            </a:r>
          </a:p>
          <a:p>
            <a:r>
              <a:rPr lang="en-US" b="0" dirty="0"/>
              <a:t>Adjourn the session to reconvene another date.</a:t>
            </a:r>
          </a:p>
          <a:p>
            <a:endParaRPr lang="en-US" b="0" dirty="0"/>
          </a:p>
          <a:p>
            <a:endParaRPr lang="en-US" b="0" dirty="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r>
              <a:rPr lang="en-US"/>
              <a:t>Presented by Philip REich</a:t>
            </a:r>
          </a:p>
        </p:txBody>
      </p:sp>
      <p:sp>
        <p:nvSpPr>
          <p:cNvPr id="4" name="Header Placeholder 3"/>
          <p:cNvSpPr>
            <a:spLocks noGrp="1"/>
          </p:cNvSpPr>
          <p:nvPr>
            <p:ph type="hdr" sz="quarter" idx="12"/>
          </p:nvPr>
        </p:nvSpPr>
        <p:spPr/>
        <p:txBody>
          <a:bodyPr/>
          <a:lstStyle/>
          <a:p>
            <a:r>
              <a:rPr lang="en-US"/>
              <a:t>Mediation Advocacy: Effective Legal Representation in Mediation</a:t>
            </a:r>
          </a:p>
        </p:txBody>
      </p:sp>
      <p:sp>
        <p:nvSpPr>
          <p:cNvPr id="5" name="Slide Number Placeholder 4">
            <a:extLst>
              <a:ext uri="{FF2B5EF4-FFF2-40B4-BE49-F238E27FC236}">
                <a16:creationId xmlns:a16="http://schemas.microsoft.com/office/drawing/2014/main" id="{A25EC225-7974-3D5A-3B87-EC7E80453342}"/>
              </a:ext>
            </a:extLst>
          </p:cNvPr>
          <p:cNvSpPr>
            <a:spLocks noGrp="1"/>
          </p:cNvSpPr>
          <p:nvPr>
            <p:ph type="sldNum" sz="quarter" idx="5"/>
          </p:nvPr>
        </p:nvSpPr>
        <p:spPr/>
        <p:txBody>
          <a:bodyPr/>
          <a:lstStyle/>
          <a:p>
            <a:fld id="{356FD763-E085-4AB7-90AD-CD65F77E26B1}"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xfrm>
            <a:off x="406400" y="696913"/>
            <a:ext cx="6197600" cy="3486150"/>
          </a:xfrm>
          <a:ln/>
        </p:spPr>
      </p:sp>
      <p:sp>
        <p:nvSpPr>
          <p:cNvPr id="78851" name="Rectangle 3"/>
          <p:cNvSpPr>
            <a:spLocks noGrp="1" noChangeArrowheads="1"/>
          </p:cNvSpPr>
          <p:nvPr>
            <p:ph type="body" idx="1"/>
          </p:nvPr>
        </p:nvSpPr>
        <p:spPr/>
        <p:txBody>
          <a:bodyPr/>
          <a:lstStyle/>
          <a:p>
            <a:r>
              <a:rPr lang="en-US" dirty="0"/>
              <a:t>IF the trial lawyer is to continue with a major role in resolving civil conflict</a:t>
            </a:r>
          </a:p>
          <a:p>
            <a:endParaRPr lang="en-US" dirty="0"/>
          </a:p>
          <a:p>
            <a:r>
              <a:rPr lang="en-US" dirty="0"/>
              <a:t>If we are to continue being major players in protecting and advancing the interests of clients in dispute</a:t>
            </a:r>
          </a:p>
          <a:p>
            <a:endParaRPr lang="en-US" dirty="0"/>
          </a:p>
          <a:p>
            <a:r>
              <a:rPr lang="en-US" dirty="0"/>
              <a:t>We have to become proficient in different roles – not “new” to the world, but often new to the trial lawyer </a:t>
            </a:r>
          </a:p>
          <a:p>
            <a:endParaRPr lang="en-US" dirty="0"/>
          </a:p>
          <a:p>
            <a:r>
              <a:rPr lang="en-US" b="1" dirty="0"/>
              <a:t>Negotiator</a:t>
            </a:r>
          </a:p>
          <a:p>
            <a:r>
              <a:rPr lang="en-US" b="1" dirty="0"/>
              <a:t>Deal Maker (Peace Maker) </a:t>
            </a:r>
          </a:p>
          <a:p>
            <a:r>
              <a:rPr lang="en-US" b="1" dirty="0"/>
              <a:t>Problem Solver</a:t>
            </a:r>
          </a:p>
          <a:p>
            <a:endParaRPr lang="en-US" b="1" dirty="0"/>
          </a:p>
          <a:p>
            <a:r>
              <a:rPr lang="en-US" b="0" dirty="0"/>
              <a:t>I usually tell the parties that they should appreciate what their attorney must do in this process to be successful.  The attorney first takes a case to try it not settle it. Everything is done</a:t>
            </a:r>
          </a:p>
          <a:p>
            <a:r>
              <a:rPr lang="en-US" b="0" dirty="0"/>
              <a:t>To prepare for trial and prove the elements of the case.  Hard work as a advocate in discovery , research, investigation etc.  Now they must change hats and use new skills for the best interest of their client to have any chance of resolution.   </a:t>
            </a: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r>
              <a:rPr lang="en-US"/>
              <a:t>Presented by Philip REich</a:t>
            </a:r>
          </a:p>
        </p:txBody>
      </p:sp>
      <p:sp>
        <p:nvSpPr>
          <p:cNvPr id="4" name="Header Placeholder 3"/>
          <p:cNvSpPr>
            <a:spLocks noGrp="1"/>
          </p:cNvSpPr>
          <p:nvPr>
            <p:ph type="hdr" sz="quarter" idx="12"/>
          </p:nvPr>
        </p:nvSpPr>
        <p:spPr/>
        <p:txBody>
          <a:bodyPr/>
          <a:lstStyle/>
          <a:p>
            <a:r>
              <a:rPr lang="en-US"/>
              <a:t>Mediation Advocacy: Effective Legal Representation in Mediation</a:t>
            </a:r>
          </a:p>
        </p:txBody>
      </p:sp>
      <p:sp>
        <p:nvSpPr>
          <p:cNvPr id="5" name="Slide Number Placeholder 4">
            <a:extLst>
              <a:ext uri="{FF2B5EF4-FFF2-40B4-BE49-F238E27FC236}">
                <a16:creationId xmlns:a16="http://schemas.microsoft.com/office/drawing/2014/main" id="{61BD469C-1209-7D98-3999-78DC76AEF85B}"/>
              </a:ext>
            </a:extLst>
          </p:cNvPr>
          <p:cNvSpPr>
            <a:spLocks noGrp="1"/>
          </p:cNvSpPr>
          <p:nvPr>
            <p:ph type="sldNum" sz="quarter" idx="5"/>
          </p:nvPr>
        </p:nvSpPr>
        <p:spPr/>
        <p:txBody>
          <a:bodyPr/>
          <a:lstStyle/>
          <a:p>
            <a:fld id="{356FD763-E085-4AB7-90AD-CD65F77E26B1}"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Mediation Advocacy: Effective Legal Representation in Mediation</a:t>
            </a:r>
          </a:p>
        </p:txBody>
      </p:sp>
      <p:sp>
        <p:nvSpPr>
          <p:cNvPr id="5" name="Date Placeholder 4"/>
          <p:cNvSpPr>
            <a:spLocks noGrp="1"/>
          </p:cNvSpPr>
          <p:nvPr>
            <p:ph type="dt" idx="1"/>
          </p:nvPr>
        </p:nvSpPr>
        <p:spPr/>
        <p:txBody>
          <a:bodyPr/>
          <a:lstStyle/>
          <a:p>
            <a:endParaRPr lang="en-US"/>
          </a:p>
        </p:txBody>
      </p:sp>
      <p:sp>
        <p:nvSpPr>
          <p:cNvPr id="6" name="Footer Placeholder 5"/>
          <p:cNvSpPr>
            <a:spLocks noGrp="1"/>
          </p:cNvSpPr>
          <p:nvPr>
            <p:ph type="ftr" sz="quarter" idx="4"/>
          </p:nvPr>
        </p:nvSpPr>
        <p:spPr/>
        <p:txBody>
          <a:bodyPr/>
          <a:lstStyle/>
          <a:p>
            <a:r>
              <a:rPr lang="en-US"/>
              <a:t>Presented by Philip REich</a:t>
            </a:r>
          </a:p>
        </p:txBody>
      </p:sp>
      <p:sp>
        <p:nvSpPr>
          <p:cNvPr id="7" name="Slide Number Placeholder 6">
            <a:extLst>
              <a:ext uri="{FF2B5EF4-FFF2-40B4-BE49-F238E27FC236}">
                <a16:creationId xmlns:a16="http://schemas.microsoft.com/office/drawing/2014/main" id="{196D7AB6-2891-FDD0-877B-E7D90BCDAF40}"/>
              </a:ext>
            </a:extLst>
          </p:cNvPr>
          <p:cNvSpPr>
            <a:spLocks noGrp="1"/>
          </p:cNvSpPr>
          <p:nvPr>
            <p:ph type="sldNum" sz="quarter" idx="5"/>
          </p:nvPr>
        </p:nvSpPr>
        <p:spPr/>
        <p:txBody>
          <a:bodyPr/>
          <a:lstStyle/>
          <a:p>
            <a:fld id="{356FD763-E085-4AB7-90AD-CD65F77E26B1}" type="slidenum">
              <a:rPr lang="en-US" smtClean="0"/>
              <a:pPr/>
              <a:t>32</a:t>
            </a:fld>
            <a:endParaRPr lang="en-US"/>
          </a:p>
        </p:txBody>
      </p:sp>
    </p:spTree>
    <p:extLst>
      <p:ext uri="{BB962C8B-B14F-4D97-AF65-F5344CB8AC3E}">
        <p14:creationId xmlns:p14="http://schemas.microsoft.com/office/powerpoint/2010/main" val="1557976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406400" y="696913"/>
            <a:ext cx="6197600" cy="3486150"/>
          </a:xfrm>
          <a:ln/>
        </p:spPr>
      </p:sp>
      <p:sp>
        <p:nvSpPr>
          <p:cNvPr id="40963" name="Rectangle 3"/>
          <p:cNvSpPr>
            <a:spLocks noGrp="1" noChangeArrowheads="1"/>
          </p:cNvSpPr>
          <p:nvPr>
            <p:ph type="body" idx="1"/>
          </p:nvPr>
        </p:nvSpPr>
        <p:spPr/>
        <p:txBody>
          <a:bodyPr/>
          <a:lstStyle/>
          <a:p>
            <a:r>
              <a:rPr lang="en-US" b="1" dirty="0"/>
              <a:t>Step One – Preparing the Client</a:t>
            </a:r>
          </a:p>
          <a:p>
            <a:r>
              <a:rPr lang="en-US" dirty="0"/>
              <a:t>In today’s world, professional risk management clients may be quite experienced in how mediations work</a:t>
            </a:r>
          </a:p>
          <a:p>
            <a:r>
              <a:rPr lang="en-US" dirty="0"/>
              <a:t>Many business clients, however, have only anecdotal knowledge of the process. Often confuse it with some sort of adjudicatory proceeding. </a:t>
            </a:r>
          </a:p>
          <a:p>
            <a:endParaRPr lang="en-US" b="1" dirty="0"/>
          </a:p>
          <a:p>
            <a:r>
              <a:rPr lang="en-US" b="1" dirty="0"/>
              <a:t>PREPARING THE CLIENT FOR MEDIATION - </a:t>
            </a:r>
            <a:r>
              <a:rPr lang="en-US" b="1" i="1" dirty="0"/>
              <a:t>CRITICAL STEP</a:t>
            </a:r>
            <a:r>
              <a:rPr lang="en-US" b="1" dirty="0"/>
              <a:t> – </a:t>
            </a:r>
            <a:r>
              <a:rPr lang="en-US" dirty="0"/>
              <a:t>Client’s information can be assumed non-existent – will be holding LITIGATION EXPECTATIONS for mediation outcome – “bottom line” orientation. These expectations will a) present a “no-win” situation for the lawyer b) impair valid settlement efforts.  </a:t>
            </a:r>
            <a:r>
              <a:rPr lang="en-US" u="sng" dirty="0"/>
              <a:t>Major ACCTM survey concern</a:t>
            </a:r>
            <a:r>
              <a:rPr lang="en-US" dirty="0"/>
              <a:t>.</a:t>
            </a:r>
          </a:p>
          <a:p>
            <a:endParaRPr lang="en-US" b="1" dirty="0"/>
          </a:p>
          <a:p>
            <a:r>
              <a:rPr lang="en-US" b="1" dirty="0"/>
              <a:t>To many clients walk into a mediation clueless as to what is about to happen to their claim.</a:t>
            </a:r>
          </a:p>
          <a:p>
            <a:endParaRPr lang="en-US" b="1" dirty="0"/>
          </a:p>
          <a:p>
            <a:r>
              <a:rPr lang="en-US" b="1" dirty="0"/>
              <a:t>Must understand the </a:t>
            </a:r>
            <a:r>
              <a:rPr lang="en-US" b="1" u="sng" dirty="0"/>
              <a:t>process</a:t>
            </a:r>
          </a:p>
          <a:p>
            <a:r>
              <a:rPr lang="en-US" b="1" dirty="0"/>
              <a:t>Must understand the </a:t>
            </a:r>
            <a:r>
              <a:rPr lang="en-US" b="1" u="sng" dirty="0"/>
              <a:t>goals</a:t>
            </a:r>
          </a:p>
          <a:p>
            <a:r>
              <a:rPr lang="en-US" b="1" dirty="0"/>
              <a:t>Must understand the </a:t>
            </a:r>
            <a:r>
              <a:rPr lang="en-US" b="1" u="sng" dirty="0"/>
              <a:t>possible outcomes</a:t>
            </a: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r>
              <a:rPr lang="en-US"/>
              <a:t>Presented by Philip REich</a:t>
            </a:r>
          </a:p>
        </p:txBody>
      </p:sp>
      <p:sp>
        <p:nvSpPr>
          <p:cNvPr id="4" name="Header Placeholder 3"/>
          <p:cNvSpPr>
            <a:spLocks noGrp="1"/>
          </p:cNvSpPr>
          <p:nvPr>
            <p:ph type="hdr" sz="quarter" idx="12"/>
          </p:nvPr>
        </p:nvSpPr>
        <p:spPr/>
        <p:txBody>
          <a:bodyPr/>
          <a:lstStyle/>
          <a:p>
            <a:r>
              <a:rPr lang="en-US"/>
              <a:t>Mediation Advocacy: Effective Legal Representation in Mediation</a:t>
            </a:r>
          </a:p>
        </p:txBody>
      </p:sp>
      <p:sp>
        <p:nvSpPr>
          <p:cNvPr id="5" name="Slide Number Placeholder 4">
            <a:extLst>
              <a:ext uri="{FF2B5EF4-FFF2-40B4-BE49-F238E27FC236}">
                <a16:creationId xmlns:a16="http://schemas.microsoft.com/office/drawing/2014/main" id="{BD5F0FA9-73BF-DCC9-4F0A-02ABD236F5C9}"/>
              </a:ext>
            </a:extLst>
          </p:cNvPr>
          <p:cNvSpPr>
            <a:spLocks noGrp="1"/>
          </p:cNvSpPr>
          <p:nvPr>
            <p:ph type="sldNum" sz="quarter" idx="5"/>
          </p:nvPr>
        </p:nvSpPr>
        <p:spPr/>
        <p:txBody>
          <a:bodyPr/>
          <a:lstStyle/>
          <a:p>
            <a:fld id="{356FD763-E085-4AB7-90AD-CD65F77E26B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406400" y="696913"/>
            <a:ext cx="6197600" cy="3486150"/>
          </a:xfrm>
          <a:ln/>
        </p:spPr>
      </p:sp>
      <p:sp>
        <p:nvSpPr>
          <p:cNvPr id="37891" name="Rectangle 3"/>
          <p:cNvSpPr>
            <a:spLocks noGrp="1" noChangeArrowheads="1"/>
          </p:cNvSpPr>
          <p:nvPr>
            <p:ph type="body" idx="1"/>
          </p:nvPr>
        </p:nvSpPr>
        <p:spPr/>
        <p:txBody>
          <a:bodyPr/>
          <a:lstStyle/>
          <a:p>
            <a:pPr>
              <a:lnSpc>
                <a:spcPct val="90000"/>
              </a:lnSpc>
            </a:pPr>
            <a:endParaRPr lang="en-US" b="1" dirty="0"/>
          </a:p>
          <a:p>
            <a:pPr>
              <a:lnSpc>
                <a:spcPct val="90000"/>
              </a:lnSpc>
            </a:pPr>
            <a:endParaRPr lang="en-US" b="1" dirty="0"/>
          </a:p>
          <a:p>
            <a:pPr>
              <a:lnSpc>
                <a:spcPct val="90000"/>
              </a:lnSpc>
            </a:pPr>
            <a:r>
              <a:rPr lang="en-US" b="1" dirty="0"/>
              <a:t>STEP 1 –Preparing the Client – understanding the PROCESS – “A facilitated </a:t>
            </a:r>
            <a:r>
              <a:rPr lang="en-US" b="1" u="sng" dirty="0"/>
              <a:t>reconciliation </a:t>
            </a:r>
            <a:r>
              <a:rPr lang="en-US" b="1" dirty="0"/>
              <a:t>process” </a:t>
            </a:r>
          </a:p>
          <a:p>
            <a:pPr>
              <a:lnSpc>
                <a:spcPct val="90000"/>
              </a:lnSpc>
            </a:pPr>
            <a:r>
              <a:rPr lang="en-US" b="1" dirty="0"/>
              <a:t>MAJOR DIFFERENCE between </a:t>
            </a:r>
            <a:r>
              <a:rPr lang="en-US" b="1" u="sng" dirty="0"/>
              <a:t>Reconciliation</a:t>
            </a:r>
            <a:r>
              <a:rPr lang="en-US" b="1" dirty="0"/>
              <a:t> (reaching an agreement) and </a:t>
            </a:r>
            <a:r>
              <a:rPr lang="en-US" b="1" u="sng" dirty="0"/>
              <a:t>Adjudication</a:t>
            </a:r>
            <a:r>
              <a:rPr lang="en-US" b="1" dirty="0"/>
              <a:t> (reaching a judgment)</a:t>
            </a:r>
          </a:p>
          <a:p>
            <a:pPr>
              <a:lnSpc>
                <a:spcPct val="90000"/>
              </a:lnSpc>
            </a:pPr>
            <a:r>
              <a:rPr lang="en-US" b="1" dirty="0"/>
              <a:t>Adjudication </a:t>
            </a:r>
            <a:r>
              <a:rPr lang="en-US" dirty="0"/>
              <a:t>– advancing a positional debate before a neutral third party who defines a resolution following a legal theory. SUCCESS IS PREVAILING IN THE POSITIONAL DEBATE</a:t>
            </a:r>
          </a:p>
          <a:p>
            <a:pPr>
              <a:lnSpc>
                <a:spcPct val="90000"/>
              </a:lnSpc>
            </a:pPr>
            <a:r>
              <a:rPr lang="en-US" b="1" dirty="0"/>
              <a:t>Reconciliation</a:t>
            </a:r>
            <a:r>
              <a:rPr lang="en-US" dirty="0"/>
              <a:t> – mutually accommodating interests and concerns to reach an agreed resolution in which the parties define the solution – SUCCESS IS REACHING ACCOMMODATION</a:t>
            </a:r>
          </a:p>
          <a:p>
            <a:pPr>
              <a:lnSpc>
                <a:spcPct val="90000"/>
              </a:lnSpc>
            </a:pPr>
            <a:r>
              <a:rPr lang="en-US" dirty="0"/>
              <a:t>Outcome -  </a:t>
            </a:r>
            <a:r>
              <a:rPr lang="en-US" b="1" dirty="0"/>
              <a:t>agreement</a:t>
            </a:r>
            <a:r>
              <a:rPr lang="en-US" dirty="0"/>
              <a:t> vs. </a:t>
            </a:r>
            <a:r>
              <a:rPr lang="en-US" b="1" dirty="0"/>
              <a:t>judgment</a:t>
            </a:r>
          </a:p>
          <a:p>
            <a:pPr>
              <a:lnSpc>
                <a:spcPct val="90000"/>
              </a:lnSpc>
            </a:pPr>
            <a:r>
              <a:rPr lang="en-US" b="1" dirty="0"/>
              <a:t>Problem solving</a:t>
            </a:r>
            <a:r>
              <a:rPr lang="en-US" dirty="0"/>
              <a:t> </a:t>
            </a:r>
            <a:r>
              <a:rPr lang="en-US" b="1" dirty="0"/>
              <a:t>exercise</a:t>
            </a:r>
            <a:r>
              <a:rPr lang="en-US" dirty="0"/>
              <a:t>– vs. – </a:t>
            </a:r>
            <a:r>
              <a:rPr lang="en-US" b="1" dirty="0"/>
              <a:t>fault finding exercise</a:t>
            </a:r>
          </a:p>
          <a:p>
            <a:pPr>
              <a:lnSpc>
                <a:spcPct val="90000"/>
              </a:lnSpc>
            </a:pPr>
            <a:endParaRPr lang="en-US" b="1" dirty="0"/>
          </a:p>
          <a:p>
            <a:pPr>
              <a:lnSpc>
                <a:spcPct val="90000"/>
              </a:lnSpc>
            </a:pPr>
            <a:r>
              <a:rPr lang="en-US" b="1" dirty="0"/>
              <a:t>THE AGREEMENT YOU CAN REACH WILL NOT MIRROR THE JUDGMENT YOU MIGHT REACH - </a:t>
            </a:r>
            <a:r>
              <a:rPr lang="en-US" dirty="0"/>
              <a:t>Get to each via different paths</a:t>
            </a:r>
          </a:p>
          <a:p>
            <a:pPr>
              <a:lnSpc>
                <a:spcPct val="90000"/>
              </a:lnSpc>
            </a:pPr>
            <a:r>
              <a:rPr lang="en-US" b="1" dirty="0"/>
              <a:t> </a:t>
            </a:r>
          </a:p>
          <a:p>
            <a:pPr>
              <a:lnSpc>
                <a:spcPct val="90000"/>
              </a:lnSpc>
            </a:pPr>
            <a:r>
              <a:rPr lang="en-US" b="1" i="1" dirty="0"/>
              <a:t> </a:t>
            </a:r>
          </a:p>
          <a:p>
            <a:pPr>
              <a:lnSpc>
                <a:spcPct val="90000"/>
              </a:lnSpc>
            </a:pPr>
            <a:r>
              <a:rPr lang="en-US" b="1" dirty="0"/>
              <a:t>	</a:t>
            </a: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r>
              <a:rPr lang="en-US"/>
              <a:t>Presented by Philip REich</a:t>
            </a:r>
          </a:p>
        </p:txBody>
      </p:sp>
      <p:sp>
        <p:nvSpPr>
          <p:cNvPr id="4" name="Header Placeholder 3"/>
          <p:cNvSpPr>
            <a:spLocks noGrp="1"/>
          </p:cNvSpPr>
          <p:nvPr>
            <p:ph type="hdr" sz="quarter" idx="12"/>
          </p:nvPr>
        </p:nvSpPr>
        <p:spPr/>
        <p:txBody>
          <a:bodyPr/>
          <a:lstStyle/>
          <a:p>
            <a:r>
              <a:rPr lang="en-US"/>
              <a:t>Mediation Advocacy: Effective Legal Representation in Mediation</a:t>
            </a:r>
          </a:p>
        </p:txBody>
      </p:sp>
      <p:sp>
        <p:nvSpPr>
          <p:cNvPr id="5" name="Slide Number Placeholder 4">
            <a:extLst>
              <a:ext uri="{FF2B5EF4-FFF2-40B4-BE49-F238E27FC236}">
                <a16:creationId xmlns:a16="http://schemas.microsoft.com/office/drawing/2014/main" id="{8C98CE33-39AC-C8F7-EAF9-6A74CEAA9527}"/>
              </a:ext>
            </a:extLst>
          </p:cNvPr>
          <p:cNvSpPr>
            <a:spLocks noGrp="1"/>
          </p:cNvSpPr>
          <p:nvPr>
            <p:ph type="sldNum" sz="quarter" idx="5"/>
          </p:nvPr>
        </p:nvSpPr>
        <p:spPr/>
        <p:txBody>
          <a:bodyPr/>
          <a:lstStyle/>
          <a:p>
            <a:fld id="{356FD763-E085-4AB7-90AD-CD65F77E26B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406400" y="387350"/>
            <a:ext cx="6197600" cy="3486150"/>
          </a:xfrm>
          <a:ln/>
        </p:spPr>
      </p:sp>
      <p:sp>
        <p:nvSpPr>
          <p:cNvPr id="38915" name="Rectangle 3"/>
          <p:cNvSpPr>
            <a:spLocks noGrp="1" noChangeArrowheads="1"/>
          </p:cNvSpPr>
          <p:nvPr>
            <p:ph type="body" idx="1"/>
          </p:nvPr>
        </p:nvSpPr>
        <p:spPr/>
        <p:txBody>
          <a:bodyPr/>
          <a:lstStyle/>
          <a:p>
            <a:r>
              <a:rPr lang="en-US" dirty="0"/>
              <a:t>Now that we understand the </a:t>
            </a:r>
            <a:r>
              <a:rPr lang="en-US" b="1" dirty="0"/>
              <a:t>PROCESS, </a:t>
            </a:r>
            <a:r>
              <a:rPr lang="en-US" dirty="0"/>
              <a:t>let’s talk about the </a:t>
            </a:r>
            <a:r>
              <a:rPr lang="en-US" b="1" dirty="0"/>
              <a:t>GOAL</a:t>
            </a:r>
            <a:endParaRPr lang="en-US" dirty="0"/>
          </a:p>
          <a:p>
            <a:endParaRPr lang="en-US" dirty="0"/>
          </a:p>
          <a:p>
            <a:r>
              <a:rPr lang="en-US" dirty="0"/>
              <a:t>STEP 1 </a:t>
            </a:r>
            <a:r>
              <a:rPr lang="en-US" b="1" dirty="0"/>
              <a:t>Preparing the Client  - understanding the goal</a:t>
            </a:r>
          </a:p>
          <a:p>
            <a:endParaRPr lang="en-US" b="1" dirty="0"/>
          </a:p>
          <a:p>
            <a:r>
              <a:rPr lang="en-US" b="1" dirty="0"/>
              <a:t>Your clients want to see you succeed – take a moment to properly define success. Define what winning is and what it isn’t. </a:t>
            </a:r>
          </a:p>
          <a:p>
            <a:endParaRPr lang="en-US" b="1" dirty="0"/>
          </a:p>
          <a:p>
            <a:r>
              <a:rPr lang="en-US" b="1" dirty="0"/>
              <a:t>-- </a:t>
            </a:r>
            <a:r>
              <a:rPr lang="en-US" dirty="0"/>
              <a:t>It’s not about making the other side lose</a:t>
            </a:r>
          </a:p>
          <a:p>
            <a:r>
              <a:rPr lang="en-US" dirty="0"/>
              <a:t>--It’s not really a “win lose” contest. </a:t>
            </a:r>
          </a:p>
          <a:p>
            <a:endParaRPr lang="en-US" dirty="0"/>
          </a:p>
          <a:p>
            <a:r>
              <a:rPr lang="en-US" dirty="0"/>
              <a:t>-- Remember, the potential outcome is an agreement – a mutually consensual understanding achieved through some fabric of accommodation – not a 100% “forced” undertaking.      </a:t>
            </a:r>
          </a:p>
          <a:p>
            <a:r>
              <a:rPr lang="en-US" dirty="0"/>
              <a:t>-- Generally can’t get to an agreement by bludgeoning me with positional superiority. </a:t>
            </a:r>
          </a:p>
          <a:p>
            <a:endParaRPr lang="en-US" dirty="0"/>
          </a:p>
          <a:p>
            <a:r>
              <a:rPr lang="en-US" dirty="0"/>
              <a:t>-- </a:t>
            </a:r>
            <a:r>
              <a:rPr lang="en-US" b="1" dirty="0"/>
              <a:t>Don’t get to Agreement by winning arguments  - “winning” in mediation isn’t about prevailing in a positional debate. </a:t>
            </a:r>
            <a:r>
              <a:rPr lang="en-US" dirty="0"/>
              <a:t> </a:t>
            </a:r>
            <a:endParaRPr lang="en-US" b="1" dirty="0"/>
          </a:p>
          <a:p>
            <a:endParaRPr lang="en-US" b="1" dirty="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r>
              <a:rPr lang="en-US"/>
              <a:t>Presented by Philip REich</a:t>
            </a:r>
          </a:p>
        </p:txBody>
      </p:sp>
      <p:sp>
        <p:nvSpPr>
          <p:cNvPr id="4" name="Header Placeholder 3"/>
          <p:cNvSpPr>
            <a:spLocks noGrp="1"/>
          </p:cNvSpPr>
          <p:nvPr>
            <p:ph type="hdr" sz="quarter" idx="12"/>
          </p:nvPr>
        </p:nvSpPr>
        <p:spPr/>
        <p:txBody>
          <a:bodyPr/>
          <a:lstStyle/>
          <a:p>
            <a:r>
              <a:rPr lang="en-US"/>
              <a:t>Mediation Advocacy: Effective Legal Representation in Mediation</a:t>
            </a:r>
          </a:p>
        </p:txBody>
      </p:sp>
      <p:sp>
        <p:nvSpPr>
          <p:cNvPr id="5" name="Slide Number Placeholder 4">
            <a:extLst>
              <a:ext uri="{FF2B5EF4-FFF2-40B4-BE49-F238E27FC236}">
                <a16:creationId xmlns:a16="http://schemas.microsoft.com/office/drawing/2014/main" id="{5AA1F5A3-EB7F-D48A-9107-2BA725B548CB}"/>
              </a:ext>
            </a:extLst>
          </p:cNvPr>
          <p:cNvSpPr>
            <a:spLocks noGrp="1"/>
          </p:cNvSpPr>
          <p:nvPr>
            <p:ph type="sldNum" sz="quarter" idx="5"/>
          </p:nvPr>
        </p:nvSpPr>
        <p:spPr/>
        <p:txBody>
          <a:bodyPr/>
          <a:lstStyle/>
          <a:p>
            <a:fld id="{356FD763-E085-4AB7-90AD-CD65F77E26B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406400" y="696913"/>
            <a:ext cx="6197600" cy="3486150"/>
          </a:xfrm>
          <a:ln/>
        </p:spPr>
      </p:sp>
      <p:sp>
        <p:nvSpPr>
          <p:cNvPr id="68611" name="Rectangle 3"/>
          <p:cNvSpPr>
            <a:spLocks noGrp="1" noChangeArrowheads="1"/>
          </p:cNvSpPr>
          <p:nvPr>
            <p:ph type="body" idx="1"/>
          </p:nvPr>
        </p:nvSpPr>
        <p:spPr/>
        <p:txBody>
          <a:bodyPr/>
          <a:lstStyle/>
          <a:p>
            <a:r>
              <a:rPr lang="en-US" b="1" dirty="0"/>
              <a:t>RE-Define “Winning” in mediation – “Winning in Mediation is getting into a position to make a “good” decision between litigation and settlement”.</a:t>
            </a:r>
          </a:p>
          <a:p>
            <a:endParaRPr lang="en-US" b="1" dirty="0"/>
          </a:p>
          <a:p>
            <a:r>
              <a:rPr lang="en-US" dirty="0"/>
              <a:t>“You’re here to make a decision – a GOOD decision. </a:t>
            </a:r>
            <a:r>
              <a:rPr lang="en-US" i="1" dirty="0"/>
              <a:t>Shall we litigate or settle this dispute?”</a:t>
            </a:r>
          </a:p>
          <a:p>
            <a:r>
              <a:rPr lang="en-US" i="1" dirty="0"/>
              <a:t>-</a:t>
            </a:r>
            <a:r>
              <a:rPr lang="en-US" dirty="0"/>
              <a:t>Good decision is a </a:t>
            </a:r>
            <a:r>
              <a:rPr lang="en-US" u="sng" dirty="0"/>
              <a:t>fact based</a:t>
            </a:r>
            <a:r>
              <a:rPr lang="en-US" dirty="0"/>
              <a:t> decision – an informed decision. </a:t>
            </a:r>
          </a:p>
          <a:p>
            <a:r>
              <a:rPr lang="en-US" dirty="0"/>
              <a:t>-Need facts about the lawsuit – total aspect of the litigation – </a:t>
            </a:r>
            <a:r>
              <a:rPr lang="en-US" b="1" dirty="0"/>
              <a:t>the reality of the lawsuit. </a:t>
            </a:r>
          </a:p>
          <a:p>
            <a:r>
              <a:rPr lang="en-US" dirty="0"/>
              <a:t>-Need facts about the settlement – </a:t>
            </a:r>
            <a:r>
              <a:rPr lang="en-US" b="1" dirty="0"/>
              <a:t>the reality of the settlement. </a:t>
            </a:r>
            <a:r>
              <a:rPr lang="en-US" dirty="0"/>
              <a:t> </a:t>
            </a: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r>
              <a:rPr lang="en-US"/>
              <a:t>Presented by Philip REich</a:t>
            </a:r>
          </a:p>
        </p:txBody>
      </p:sp>
      <p:sp>
        <p:nvSpPr>
          <p:cNvPr id="4" name="Header Placeholder 3"/>
          <p:cNvSpPr>
            <a:spLocks noGrp="1"/>
          </p:cNvSpPr>
          <p:nvPr>
            <p:ph type="hdr" sz="quarter" idx="12"/>
          </p:nvPr>
        </p:nvSpPr>
        <p:spPr/>
        <p:txBody>
          <a:bodyPr/>
          <a:lstStyle/>
          <a:p>
            <a:r>
              <a:rPr lang="en-US"/>
              <a:t>Mediation Advocacy: Effective Legal Representation in Mediation</a:t>
            </a:r>
          </a:p>
        </p:txBody>
      </p:sp>
      <p:sp>
        <p:nvSpPr>
          <p:cNvPr id="5" name="Slide Number Placeholder 4">
            <a:extLst>
              <a:ext uri="{FF2B5EF4-FFF2-40B4-BE49-F238E27FC236}">
                <a16:creationId xmlns:a16="http://schemas.microsoft.com/office/drawing/2014/main" id="{125BFE4D-A2DF-35CB-53AA-063A71A0994C}"/>
              </a:ext>
            </a:extLst>
          </p:cNvPr>
          <p:cNvSpPr>
            <a:spLocks noGrp="1"/>
          </p:cNvSpPr>
          <p:nvPr>
            <p:ph type="sldNum" sz="quarter" idx="5"/>
          </p:nvPr>
        </p:nvSpPr>
        <p:spPr/>
        <p:txBody>
          <a:bodyPr/>
          <a:lstStyle/>
          <a:p>
            <a:fld id="{356FD763-E085-4AB7-90AD-CD65F77E26B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406400" y="696913"/>
            <a:ext cx="6197600" cy="3486150"/>
          </a:xfrm>
          <a:ln/>
        </p:spPr>
      </p:sp>
      <p:sp>
        <p:nvSpPr>
          <p:cNvPr id="64515" name="Rectangle 3"/>
          <p:cNvSpPr>
            <a:spLocks noGrp="1" noChangeArrowheads="1"/>
          </p:cNvSpPr>
          <p:nvPr>
            <p:ph type="body" idx="1"/>
          </p:nvPr>
        </p:nvSpPr>
        <p:spPr/>
        <p:txBody>
          <a:bodyPr/>
          <a:lstStyle/>
          <a:p>
            <a:r>
              <a:rPr lang="en-US"/>
              <a:t>The Reality of the Lawsuit is not our version alone . . . We have our version they have theirs. Both sides get presented.  “REALITY” of the lawsuit is the total effect of both sides. To get into a position to make a good decision, we need to appreciate “BOTH SIDES OF THE STORY”</a:t>
            </a:r>
          </a:p>
          <a:p>
            <a:endParaRPr lang="en-US"/>
          </a:p>
          <a:p>
            <a:r>
              <a:rPr lang="en-US"/>
              <a:t>“Reality” reality of the </a:t>
            </a:r>
            <a:r>
              <a:rPr lang="en-US" b="1"/>
              <a:t>settlement, </a:t>
            </a:r>
            <a:r>
              <a:rPr lang="en-US"/>
              <a:t>however,</a:t>
            </a:r>
            <a:r>
              <a:rPr lang="en-US" b="1"/>
              <a:t> </a:t>
            </a:r>
            <a:r>
              <a:rPr lang="en-US"/>
              <a:t>is what the other side will pay or accept – </a:t>
            </a:r>
            <a:r>
              <a:rPr lang="en-US" b="1" i="1"/>
              <a:t>their number. </a:t>
            </a:r>
          </a:p>
          <a:p>
            <a:r>
              <a:rPr lang="en-US" b="1" i="1"/>
              <a:t>Their “we’re in the parking lot, windows rolled up, cell phones off, tail lights disappearing over the horizon, two phone calls to the home office, Mama gonna’ kick my butt when she finds out number. . .</a:t>
            </a:r>
          </a:p>
          <a:p>
            <a:r>
              <a:rPr lang="en-US"/>
              <a:t>When that number gets out and available . . . We are in position to make the “good” decision - WE WIN</a:t>
            </a:r>
          </a:p>
          <a:p>
            <a:r>
              <a:rPr lang="en-US"/>
              <a:t>You’ve “Won” the mediation when you’ve put yourself in a position to make the GOOD DECISION </a:t>
            </a:r>
          </a:p>
          <a:p>
            <a:endParaRPr lang="en-US"/>
          </a:p>
          <a:p>
            <a:r>
              <a:rPr lang="en-US"/>
              <a:t>If their number is bad – no sweat, easy decision. </a:t>
            </a:r>
          </a:p>
          <a:p>
            <a:r>
              <a:rPr lang="en-US"/>
              <a:t>If their number is close – earn the big bucks. </a:t>
            </a:r>
          </a:p>
          <a:p>
            <a:endParaRPr lang="en-US" i="1"/>
          </a:p>
          <a:p>
            <a:endParaRPr lang="en-US"/>
          </a:p>
          <a:p>
            <a:endParaRPr lang="en-US"/>
          </a:p>
          <a:p>
            <a:endParaRPr lang="en-US"/>
          </a:p>
          <a:p>
            <a:endParaRPr lang="en-US"/>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r>
              <a:rPr lang="en-US"/>
              <a:t>Presented by Philip REich</a:t>
            </a:r>
          </a:p>
        </p:txBody>
      </p:sp>
      <p:sp>
        <p:nvSpPr>
          <p:cNvPr id="4" name="Header Placeholder 3"/>
          <p:cNvSpPr>
            <a:spLocks noGrp="1"/>
          </p:cNvSpPr>
          <p:nvPr>
            <p:ph type="hdr" sz="quarter" idx="12"/>
          </p:nvPr>
        </p:nvSpPr>
        <p:spPr/>
        <p:txBody>
          <a:bodyPr/>
          <a:lstStyle/>
          <a:p>
            <a:r>
              <a:rPr lang="en-US"/>
              <a:t>Mediation Advocacy: Effective Legal Representation in Mediation</a:t>
            </a:r>
          </a:p>
        </p:txBody>
      </p:sp>
      <p:sp>
        <p:nvSpPr>
          <p:cNvPr id="5" name="Slide Number Placeholder 4">
            <a:extLst>
              <a:ext uri="{FF2B5EF4-FFF2-40B4-BE49-F238E27FC236}">
                <a16:creationId xmlns:a16="http://schemas.microsoft.com/office/drawing/2014/main" id="{A0A66B91-5758-DB9F-D248-F54D7DC514CD}"/>
              </a:ext>
            </a:extLst>
          </p:cNvPr>
          <p:cNvSpPr>
            <a:spLocks noGrp="1"/>
          </p:cNvSpPr>
          <p:nvPr>
            <p:ph type="sldNum" sz="quarter" idx="5"/>
          </p:nvPr>
        </p:nvSpPr>
        <p:spPr/>
        <p:txBody>
          <a:bodyPr/>
          <a:lstStyle/>
          <a:p>
            <a:fld id="{356FD763-E085-4AB7-90AD-CD65F77E26B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406400" y="696913"/>
            <a:ext cx="6197600" cy="3486150"/>
          </a:xfrm>
          <a:ln/>
        </p:spPr>
      </p:sp>
      <p:sp>
        <p:nvSpPr>
          <p:cNvPr id="67587" name="Rectangle 3"/>
          <p:cNvSpPr>
            <a:spLocks noGrp="1" noChangeArrowheads="1"/>
          </p:cNvSpPr>
          <p:nvPr>
            <p:ph type="body" idx="1"/>
          </p:nvPr>
        </p:nvSpPr>
        <p:spPr/>
        <p:txBody>
          <a:bodyPr/>
          <a:lstStyle/>
          <a:p>
            <a:r>
              <a:rPr lang="en-US" b="1"/>
              <a:t>It’s not about </a:t>
            </a:r>
            <a:r>
              <a:rPr lang="en-US" b="1" u="sng"/>
              <a:t>your</a:t>
            </a:r>
            <a:r>
              <a:rPr lang="en-US" b="1"/>
              <a:t> number – it’s about </a:t>
            </a:r>
            <a:r>
              <a:rPr lang="en-US" b="1" u="sng"/>
              <a:t>their</a:t>
            </a:r>
            <a:r>
              <a:rPr lang="en-US" b="1"/>
              <a:t> number and </a:t>
            </a:r>
            <a:r>
              <a:rPr lang="en-US" b="1" i="1"/>
              <a:t>your decision</a:t>
            </a:r>
            <a:r>
              <a:rPr lang="en-US"/>
              <a:t>.</a:t>
            </a:r>
          </a:p>
          <a:p>
            <a:endParaRPr lang="en-US"/>
          </a:p>
          <a:p>
            <a:r>
              <a:rPr lang="en-US"/>
              <a:t>Burn that concept into them early and often. </a:t>
            </a:r>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r>
              <a:rPr lang="en-US"/>
              <a:t>Presented by Philip REich</a:t>
            </a:r>
          </a:p>
        </p:txBody>
      </p:sp>
      <p:sp>
        <p:nvSpPr>
          <p:cNvPr id="4" name="Header Placeholder 3"/>
          <p:cNvSpPr>
            <a:spLocks noGrp="1"/>
          </p:cNvSpPr>
          <p:nvPr>
            <p:ph type="hdr" sz="quarter" idx="12"/>
          </p:nvPr>
        </p:nvSpPr>
        <p:spPr/>
        <p:txBody>
          <a:bodyPr/>
          <a:lstStyle/>
          <a:p>
            <a:r>
              <a:rPr lang="en-US"/>
              <a:t>Mediation Advocacy: Effective Legal Representation in Mediation</a:t>
            </a:r>
          </a:p>
        </p:txBody>
      </p:sp>
      <p:sp>
        <p:nvSpPr>
          <p:cNvPr id="5" name="Slide Number Placeholder 4">
            <a:extLst>
              <a:ext uri="{FF2B5EF4-FFF2-40B4-BE49-F238E27FC236}">
                <a16:creationId xmlns:a16="http://schemas.microsoft.com/office/drawing/2014/main" id="{9AEF49D1-7E92-7A7F-3589-8B6D939CFA90}"/>
              </a:ext>
            </a:extLst>
          </p:cNvPr>
          <p:cNvSpPr>
            <a:spLocks noGrp="1"/>
          </p:cNvSpPr>
          <p:nvPr>
            <p:ph type="sldNum" sz="quarter" idx="5"/>
          </p:nvPr>
        </p:nvSpPr>
        <p:spPr/>
        <p:txBody>
          <a:bodyPr/>
          <a:lstStyle/>
          <a:p>
            <a:fld id="{356FD763-E085-4AB7-90AD-CD65F77E26B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2480517"/>
            <a:ext cx="7117180" cy="1102519"/>
          </a:xfrm>
        </p:spPr>
        <p:txBody>
          <a:bodyPr anchor="b"/>
          <a:lstStyle>
            <a:lvl1pPr>
              <a:defRPr sz="4000"/>
            </a:lvl1pPr>
          </a:lstStyle>
          <a:p>
            <a:r>
              <a:rPr lang="en-US"/>
              <a:t>Click to edit Master title style</a:t>
            </a:r>
            <a:endParaRPr lang="en-US" dirty="0"/>
          </a:p>
        </p:txBody>
      </p:sp>
      <p:sp>
        <p:nvSpPr>
          <p:cNvPr id="3" name="Subtitle 2"/>
          <p:cNvSpPr>
            <a:spLocks noGrp="1"/>
          </p:cNvSpPr>
          <p:nvPr>
            <p:ph type="subTitle" idx="1"/>
          </p:nvPr>
        </p:nvSpPr>
        <p:spPr>
          <a:xfrm>
            <a:off x="1009442" y="3583035"/>
            <a:ext cx="7117180" cy="646065"/>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Upchurch Watson White &amp; Max</a:t>
            </a:r>
          </a:p>
        </p:txBody>
      </p:sp>
      <p:sp>
        <p:nvSpPr>
          <p:cNvPr id="6" name="Slide Number Placeholder 5"/>
          <p:cNvSpPr>
            <a:spLocks noGrp="1"/>
          </p:cNvSpPr>
          <p:nvPr>
            <p:ph type="sldNum" sz="quarter" idx="12"/>
          </p:nvPr>
        </p:nvSpPr>
        <p:spPr/>
        <p:txBody>
          <a:bodyPr/>
          <a:lstStyle/>
          <a:p>
            <a:fld id="{B20D389D-E1B9-425E-9BE4-324A301E617C}"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009443" y="1355521"/>
            <a:ext cx="7123080" cy="303857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Upchurch Watson White &amp; Max</a:t>
            </a:r>
          </a:p>
        </p:txBody>
      </p:sp>
      <p:sp>
        <p:nvSpPr>
          <p:cNvPr id="6" name="Slide Number Placeholder 5"/>
          <p:cNvSpPr>
            <a:spLocks noGrp="1"/>
          </p:cNvSpPr>
          <p:nvPr>
            <p:ph type="sldNum" sz="quarter" idx="12"/>
          </p:nvPr>
        </p:nvSpPr>
        <p:spPr/>
        <p:txBody>
          <a:bodyPr/>
          <a:lstStyle/>
          <a:p>
            <a:fld id="{7E7D6B94-ADCF-4CBB-A6C8-C82BF8D89A3A}"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506792"/>
            <a:ext cx="1472962" cy="388899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09443" y="506793"/>
            <a:ext cx="5467557" cy="388899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Upchurch Watson White &amp; Max</a:t>
            </a:r>
          </a:p>
        </p:txBody>
      </p:sp>
      <p:sp>
        <p:nvSpPr>
          <p:cNvPr id="6" name="Slide Number Placeholder 5"/>
          <p:cNvSpPr>
            <a:spLocks noGrp="1"/>
          </p:cNvSpPr>
          <p:nvPr>
            <p:ph type="sldNum" sz="quarter" idx="12"/>
          </p:nvPr>
        </p:nvSpPr>
        <p:spPr/>
        <p:txBody>
          <a:bodyPr/>
          <a:lstStyle/>
          <a:p>
            <a:fld id="{99E652E1-C2DF-4CDF-8396-F975194FD6F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Upchurch Watson White &amp; Max</a:t>
            </a:r>
          </a:p>
        </p:txBody>
      </p:sp>
      <p:sp>
        <p:nvSpPr>
          <p:cNvPr id="6" name="Slide Number Placeholder 5"/>
          <p:cNvSpPr>
            <a:spLocks noGrp="1"/>
          </p:cNvSpPr>
          <p:nvPr>
            <p:ph type="sldNum" sz="quarter" idx="12"/>
          </p:nvPr>
        </p:nvSpPr>
        <p:spPr/>
        <p:txBody>
          <a:bodyPr/>
          <a:lstStyle/>
          <a:p>
            <a:fld id="{E88313A4-D10E-41D5-831C-7CFA180AA981}"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2481436"/>
            <a:ext cx="7117178" cy="1101600"/>
          </a:xfrm>
        </p:spPr>
        <p:txBody>
          <a:bodyPr anchor="b"/>
          <a:lstStyle>
            <a:lvl1pPr algn="r">
              <a:defRPr sz="3200" b="0" cap="none"/>
            </a:lvl1pPr>
          </a:lstStyle>
          <a:p>
            <a:r>
              <a:rPr lang="en-US"/>
              <a:t>Click to edit Master title style</a:t>
            </a:r>
          </a:p>
        </p:txBody>
      </p:sp>
      <p:sp>
        <p:nvSpPr>
          <p:cNvPr id="3" name="Text Placeholder 2"/>
          <p:cNvSpPr>
            <a:spLocks noGrp="1"/>
          </p:cNvSpPr>
          <p:nvPr>
            <p:ph type="body" idx="1"/>
          </p:nvPr>
        </p:nvSpPr>
        <p:spPr>
          <a:xfrm>
            <a:off x="1009443" y="3583036"/>
            <a:ext cx="7117178" cy="6453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Upchurch Watson White &amp; Max</a:t>
            </a:r>
          </a:p>
        </p:txBody>
      </p:sp>
      <p:sp>
        <p:nvSpPr>
          <p:cNvPr id="6" name="Slide Number Placeholder 5"/>
          <p:cNvSpPr>
            <a:spLocks noGrp="1"/>
          </p:cNvSpPr>
          <p:nvPr>
            <p:ph type="sldNum" sz="quarter" idx="12"/>
          </p:nvPr>
        </p:nvSpPr>
        <p:spPr/>
        <p:txBody>
          <a:bodyPr/>
          <a:lstStyle/>
          <a:p>
            <a:fld id="{C7A3D2B2-1468-429D-B42F-3A8FEB5332E4}"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506794"/>
            <a:ext cx="7123080" cy="693356"/>
          </a:xfrm>
        </p:spPr>
        <p:txBody>
          <a:bodyPr/>
          <a:lstStyle/>
          <a:p>
            <a:r>
              <a:rPr lang="en-US"/>
              <a:t>Click to edit Master title style</a:t>
            </a:r>
          </a:p>
        </p:txBody>
      </p:sp>
      <p:sp>
        <p:nvSpPr>
          <p:cNvPr id="3" name="Content Placeholder 2"/>
          <p:cNvSpPr>
            <a:spLocks noGrp="1"/>
          </p:cNvSpPr>
          <p:nvPr>
            <p:ph sz="half" idx="1"/>
          </p:nvPr>
        </p:nvSpPr>
        <p:spPr>
          <a:xfrm>
            <a:off x="1009443" y="1357312"/>
            <a:ext cx="3471277" cy="3038476"/>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3281" y="1357312"/>
            <a:ext cx="3469242" cy="3038477"/>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Upchurch Watson White &amp; Max</a:t>
            </a:r>
          </a:p>
        </p:txBody>
      </p:sp>
      <p:sp>
        <p:nvSpPr>
          <p:cNvPr id="7" name="Slide Number Placeholder 6"/>
          <p:cNvSpPr>
            <a:spLocks noGrp="1"/>
          </p:cNvSpPr>
          <p:nvPr>
            <p:ph type="sldNum" sz="quarter" idx="12"/>
          </p:nvPr>
        </p:nvSpPr>
        <p:spPr/>
        <p:txBody>
          <a:bodyPr/>
          <a:lstStyle/>
          <a:p>
            <a:fld id="{EA99EBA5-C921-4DDF-AD1D-5008B8CB521A}"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09443" y="1359695"/>
            <a:ext cx="3471277" cy="43219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09443" y="1791892"/>
            <a:ext cx="3471277" cy="2603896"/>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63281" y="1359695"/>
            <a:ext cx="3471275" cy="43219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1" y="1791892"/>
            <a:ext cx="3471275" cy="2603896"/>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Upchurch Watson White &amp; Max</a:t>
            </a:r>
          </a:p>
        </p:txBody>
      </p:sp>
      <p:sp>
        <p:nvSpPr>
          <p:cNvPr id="9" name="Slide Number Placeholder 8"/>
          <p:cNvSpPr>
            <a:spLocks noGrp="1"/>
          </p:cNvSpPr>
          <p:nvPr>
            <p:ph type="sldNum" sz="quarter" idx="12"/>
          </p:nvPr>
        </p:nvSpPr>
        <p:spPr/>
        <p:txBody>
          <a:bodyPr/>
          <a:lstStyle/>
          <a:p>
            <a:fld id="{9811B52F-0F39-4ED6-B880-8DD96F9C48D1}"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Upchurch Watson White &amp; Max</a:t>
            </a:r>
          </a:p>
        </p:txBody>
      </p:sp>
      <p:sp>
        <p:nvSpPr>
          <p:cNvPr id="5" name="Slide Number Placeholder 4"/>
          <p:cNvSpPr>
            <a:spLocks noGrp="1"/>
          </p:cNvSpPr>
          <p:nvPr>
            <p:ph type="sldNum" sz="quarter" idx="12"/>
          </p:nvPr>
        </p:nvSpPr>
        <p:spPr/>
        <p:txBody>
          <a:bodyPr/>
          <a:lstStyle/>
          <a:p>
            <a:fld id="{46F09B4F-28C8-469E-BB58-FDAAADA948D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Upchurch Watson White &amp; Max</a:t>
            </a:r>
          </a:p>
        </p:txBody>
      </p:sp>
      <p:sp>
        <p:nvSpPr>
          <p:cNvPr id="4" name="Slide Number Placeholder 3"/>
          <p:cNvSpPr>
            <a:spLocks noGrp="1"/>
          </p:cNvSpPr>
          <p:nvPr>
            <p:ph type="sldNum" sz="quarter" idx="12"/>
          </p:nvPr>
        </p:nvSpPr>
        <p:spPr/>
        <p:txBody>
          <a:bodyPr/>
          <a:lstStyle/>
          <a:p>
            <a:fld id="{4BDEB13C-909C-4797-9A42-E69BF63B8731}"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334566"/>
            <a:ext cx="2660650" cy="889396"/>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3852655" y="334566"/>
            <a:ext cx="4279869" cy="406122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09442" y="1223962"/>
            <a:ext cx="2660650" cy="3171824"/>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Upchurch Watson White &amp; Max</a:t>
            </a:r>
          </a:p>
        </p:txBody>
      </p:sp>
      <p:sp>
        <p:nvSpPr>
          <p:cNvPr id="7" name="Slide Number Placeholder 6"/>
          <p:cNvSpPr>
            <a:spLocks noGrp="1"/>
          </p:cNvSpPr>
          <p:nvPr>
            <p:ph type="sldNum" sz="quarter" idx="12"/>
          </p:nvPr>
        </p:nvSpPr>
        <p:spPr/>
        <p:txBody>
          <a:bodyPr/>
          <a:lstStyle/>
          <a:p>
            <a:fld id="{23FA413E-B3B5-4E1C-BD16-787BA01AEFD4}"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4" y="1040293"/>
            <a:ext cx="3297953" cy="834941"/>
          </a:xfrm>
        </p:spPr>
        <p:txBody>
          <a:bodyPr anchor="b">
            <a:normAutofit/>
          </a:bodyPr>
          <a:lstStyle>
            <a:lvl1pPr algn="l">
              <a:defRPr sz="2400" b="0"/>
            </a:lvl1pPr>
          </a:lstStyle>
          <a:p>
            <a:r>
              <a:rPr lang="en-US"/>
              <a:t>Click to edit Master title style</a:t>
            </a:r>
          </a:p>
        </p:txBody>
      </p:sp>
      <p:sp>
        <p:nvSpPr>
          <p:cNvPr id="4" name="Text Placeholder 3"/>
          <p:cNvSpPr>
            <a:spLocks noGrp="1"/>
          </p:cNvSpPr>
          <p:nvPr>
            <p:ph type="body" sz="half" idx="2"/>
          </p:nvPr>
        </p:nvSpPr>
        <p:spPr>
          <a:xfrm>
            <a:off x="1009443" y="1875234"/>
            <a:ext cx="3297954" cy="189765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Upchurch Watson White &amp; Max</a:t>
            </a:r>
          </a:p>
        </p:txBody>
      </p:sp>
      <p:sp>
        <p:nvSpPr>
          <p:cNvPr id="7" name="Slide Number Placeholder 6"/>
          <p:cNvSpPr>
            <a:spLocks noGrp="1"/>
          </p:cNvSpPr>
          <p:nvPr>
            <p:ph type="sldNum" sz="quarter" idx="12"/>
          </p:nvPr>
        </p:nvSpPr>
        <p:spPr/>
        <p:txBody>
          <a:bodyPr/>
          <a:lstStyle/>
          <a:p>
            <a:fld id="{DD9067EE-0333-43C7-AE1A-9C11E5808D40}" type="slidenum">
              <a:rPr lang="en-US" smtClean="0"/>
              <a:pPr/>
              <a:t>‹#›</a:t>
            </a:fld>
            <a:endParaRPr lang="en-US"/>
          </a:p>
        </p:txBody>
      </p:sp>
      <p:grpSp>
        <p:nvGrpSpPr>
          <p:cNvPr id="16" name="Group 15"/>
          <p:cNvGrpSpPr/>
          <p:nvPr/>
        </p:nvGrpSpPr>
        <p:grpSpPr>
          <a:xfrm>
            <a:off x="4516154" y="745791"/>
            <a:ext cx="1847138" cy="114782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201134"/>
            <a:ext cx="3429000" cy="2571750"/>
          </a:xfrm>
          <a:prstGeom prst="ellipse">
            <a:avLst/>
          </a:prstGeom>
          <a:ln w="76200">
            <a:solidFill>
              <a:schemeClr val="tx2">
                <a:lumMod val="75000"/>
              </a:schemeClr>
            </a:solidFill>
          </a:ln>
        </p:spPr>
        <p:txBody>
          <a:bodyPr/>
          <a:lstStyle/>
          <a:p>
            <a:r>
              <a:rPr lang="en-US"/>
              <a:t>Click icon to add picture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3031932"/>
            <a:ext cx="1743945" cy="1431926"/>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9" y="821483"/>
            <a:ext cx="1909233" cy="1431925"/>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30" y="212200"/>
            <a:ext cx="1909233" cy="1431925"/>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4296851"/>
            <a:ext cx="1909234" cy="895317"/>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46282"/>
            <a:ext cx="1449107" cy="1257798"/>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4" y="-121217"/>
            <a:ext cx="1909233" cy="1431925"/>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1" y="495554"/>
            <a:ext cx="1909233" cy="1431925"/>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2" y="-46282"/>
            <a:ext cx="1694467" cy="1257798"/>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46281"/>
            <a:ext cx="1909234" cy="1279086"/>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821482"/>
            <a:ext cx="1697544" cy="1431926"/>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3855260"/>
            <a:ext cx="1137194" cy="1319797"/>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2" y="3272184"/>
            <a:ext cx="1909233" cy="1431925"/>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3711574"/>
            <a:ext cx="1353860" cy="1431926"/>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2" y="3592752"/>
            <a:ext cx="1909233" cy="1431925"/>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4" y="587991"/>
            <a:ext cx="1909233" cy="1431925"/>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4" y="3855260"/>
            <a:ext cx="1909233" cy="1431925"/>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448396"/>
            <a:ext cx="793794" cy="939689"/>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154884"/>
            <a:ext cx="1041276" cy="780957"/>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8" y="1087984"/>
            <a:ext cx="1218253" cy="913690"/>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1537445"/>
            <a:ext cx="1041276" cy="780957"/>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1996226"/>
            <a:ext cx="721308" cy="540981"/>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75732"/>
            <a:ext cx="1193676" cy="523361"/>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75732"/>
            <a:ext cx="1029028" cy="344917"/>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75732"/>
            <a:ext cx="590263" cy="459217"/>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3" y="3241338"/>
            <a:ext cx="1396887" cy="1047665"/>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2" y="4867474"/>
            <a:ext cx="1115939" cy="332827"/>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8000" y="4806630"/>
            <a:ext cx="1237019" cy="393671"/>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4806631"/>
            <a:ext cx="1211408" cy="393670"/>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3706489"/>
            <a:ext cx="611230" cy="458423"/>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4629427"/>
            <a:ext cx="778097" cy="56274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3868931"/>
            <a:ext cx="563524" cy="67317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361790"/>
            <a:ext cx="598416" cy="679278"/>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9" y="627595"/>
            <a:ext cx="910817" cy="68311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4" y="1089195"/>
            <a:ext cx="772993" cy="579745"/>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415237"/>
            <a:ext cx="610366" cy="457775"/>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439762"/>
            <a:ext cx="521764" cy="39132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46282"/>
            <a:ext cx="910818" cy="563125"/>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46281"/>
            <a:ext cx="473874" cy="459758"/>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9" y="212200"/>
            <a:ext cx="1128521" cy="84639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562202"/>
            <a:ext cx="277280" cy="680994"/>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546373"/>
            <a:ext cx="969734" cy="727301"/>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994857"/>
            <a:ext cx="608190" cy="456143"/>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2" y="4208571"/>
            <a:ext cx="738345" cy="553759"/>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3" y="3931691"/>
            <a:ext cx="738345" cy="55375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5" y="3696125"/>
            <a:ext cx="738345" cy="553759"/>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4249883"/>
            <a:ext cx="605634" cy="454226"/>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2" y="3073382"/>
            <a:ext cx="553549" cy="415162"/>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7" y="3793409"/>
            <a:ext cx="553549" cy="415162"/>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3592751"/>
            <a:ext cx="503408" cy="415163"/>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3" y="506794"/>
            <a:ext cx="7125113" cy="693356"/>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009443" y="1355521"/>
            <a:ext cx="7125112" cy="3038578"/>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437344" y="4463858"/>
            <a:ext cx="2133600" cy="273844"/>
          </a:xfrm>
          <a:prstGeom prst="rect">
            <a:avLst/>
          </a:prstGeom>
        </p:spPr>
        <p:txBody>
          <a:bodyPr vert="horz" lIns="91440" tIns="45720" rIns="91440" bIns="45720" rtlCol="0" anchor="b"/>
          <a:lstStyle>
            <a:lvl1pPr algn="r">
              <a:defRPr sz="9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1180946" y="4463858"/>
            <a:ext cx="5256399" cy="273844"/>
          </a:xfrm>
          <a:prstGeom prst="rect">
            <a:avLst/>
          </a:prstGeom>
        </p:spPr>
        <p:txBody>
          <a:bodyPr vert="horz" lIns="91440" tIns="45720" rIns="91440" bIns="45720" rtlCol="0" anchor="b"/>
          <a:lstStyle>
            <a:lvl1pPr algn="l">
              <a:defRPr sz="900">
                <a:solidFill>
                  <a:schemeClr val="tx1">
                    <a:tint val="75000"/>
                  </a:schemeClr>
                </a:solidFill>
              </a:defRPr>
            </a:lvl1pPr>
          </a:lstStyle>
          <a:p>
            <a:r>
              <a:rPr lang="en-US"/>
              <a:t>Upchurch Watson White &amp; Max</a:t>
            </a:r>
          </a:p>
        </p:txBody>
      </p:sp>
      <p:sp>
        <p:nvSpPr>
          <p:cNvPr id="6" name="Slide Number Placeholder 5"/>
          <p:cNvSpPr>
            <a:spLocks noGrp="1"/>
          </p:cNvSpPr>
          <p:nvPr>
            <p:ph type="sldNum" sz="quarter" idx="4"/>
          </p:nvPr>
        </p:nvSpPr>
        <p:spPr>
          <a:xfrm>
            <a:off x="572659" y="4463858"/>
            <a:ext cx="608287" cy="273844"/>
          </a:xfrm>
          <a:prstGeom prst="rect">
            <a:avLst/>
          </a:prstGeom>
        </p:spPr>
        <p:txBody>
          <a:bodyPr vert="horz" lIns="91440" tIns="45720" rIns="91440" bIns="45720" rtlCol="0" anchor="b"/>
          <a:lstStyle>
            <a:lvl1pPr algn="l">
              <a:defRPr sz="1800">
                <a:solidFill>
                  <a:schemeClr val="tx1">
                    <a:tint val="75000"/>
                  </a:schemeClr>
                </a:solidFill>
              </a:defRPr>
            </a:lvl1pPr>
          </a:lstStyle>
          <a:p>
            <a:fld id="{47EEA89C-8B4C-45F9-88D6-D640278C0ACF}" type="slidenum">
              <a:rPr lang="en-US" smtClean="0"/>
              <a:pPr/>
              <a:t>‹#›</a:t>
            </a:fld>
            <a:endParaRPr lang="en-US"/>
          </a:p>
        </p:txBody>
      </p:sp>
      <p:sp>
        <p:nvSpPr>
          <p:cNvPr id="55" name="Oval 54"/>
          <p:cNvSpPr>
            <a:spLocks noChangeAspect="1"/>
          </p:cNvSpPr>
          <p:nvPr/>
        </p:nvSpPr>
        <p:spPr>
          <a:xfrm>
            <a:off x="1583172" y="4090667"/>
            <a:ext cx="1909234" cy="1101501"/>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2537206"/>
            <a:ext cx="306310" cy="229733"/>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2652073"/>
            <a:ext cx="306310" cy="229733"/>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2766373"/>
            <a:ext cx="306310" cy="229733"/>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7" y="2024197"/>
            <a:ext cx="467627" cy="35072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2374916"/>
            <a:ext cx="458770" cy="344078"/>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9" y="2537207"/>
            <a:ext cx="352045" cy="2640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1936109"/>
            <a:ext cx="1360441" cy="1431926"/>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4" y="1796562"/>
            <a:ext cx="1218253" cy="913690"/>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preich@uww-adr.com"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38200" y="1657350"/>
            <a:ext cx="7288422" cy="914399"/>
          </a:xfrm>
        </p:spPr>
        <p:txBody>
          <a:bodyPr/>
          <a:lstStyle/>
          <a:p>
            <a:pPr algn="ctr"/>
            <a:r>
              <a:rPr lang="en-US" sz="4800" dirty="0"/>
              <a:t>Mediation Advocacy 	</a:t>
            </a:r>
            <a:br>
              <a:rPr lang="en-US" sz="4800" dirty="0"/>
            </a:br>
            <a:endParaRPr lang="en-US" sz="4800" dirty="0"/>
          </a:p>
        </p:txBody>
      </p:sp>
      <p:sp>
        <p:nvSpPr>
          <p:cNvPr id="2051" name="Rectangle 3"/>
          <p:cNvSpPr>
            <a:spLocks noGrp="1" noChangeArrowheads="1"/>
          </p:cNvSpPr>
          <p:nvPr>
            <p:ph type="subTitle" idx="1"/>
          </p:nvPr>
        </p:nvSpPr>
        <p:spPr>
          <a:xfrm>
            <a:off x="609600" y="1904999"/>
            <a:ext cx="8001000" cy="666749"/>
          </a:xfrm>
        </p:spPr>
        <p:txBody>
          <a:bodyPr>
            <a:normAutofit fontScale="92500" lnSpcReduction="20000"/>
          </a:bodyPr>
          <a:lstStyle/>
          <a:p>
            <a:pPr marL="381000" indent="-381000" algn="ctr">
              <a:lnSpc>
                <a:spcPct val="80000"/>
              </a:lnSpc>
            </a:pPr>
            <a:r>
              <a:rPr lang="en-US" sz="2800" i="1" dirty="0"/>
              <a:t>Effective Legal Representation In Mediation</a:t>
            </a:r>
          </a:p>
          <a:p>
            <a:pPr marL="2209800" lvl="4" indent="-381000"/>
            <a:r>
              <a:rPr lang="en-US" sz="1600" b="1" dirty="0"/>
              <a:t>      </a:t>
            </a:r>
            <a:endParaRPr lang="en-US" sz="1000" b="1"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7374" y="2300080"/>
            <a:ext cx="2679226" cy="1871870"/>
          </a:xfrm>
          <a:prstGeom prst="rect">
            <a:avLst/>
          </a:prstGeom>
        </p:spPr>
      </p:pic>
      <p:sp>
        <p:nvSpPr>
          <p:cNvPr id="3" name="TextBox 2">
            <a:extLst>
              <a:ext uri="{FF2B5EF4-FFF2-40B4-BE49-F238E27FC236}">
                <a16:creationId xmlns:a16="http://schemas.microsoft.com/office/drawing/2014/main" id="{34F6926F-1075-2E38-7340-FA3D686B67DA}"/>
              </a:ext>
            </a:extLst>
          </p:cNvPr>
          <p:cNvSpPr txBox="1"/>
          <p:nvPr/>
        </p:nvSpPr>
        <p:spPr>
          <a:xfrm>
            <a:off x="533400" y="4642306"/>
            <a:ext cx="8077200" cy="215444"/>
          </a:xfrm>
          <a:prstGeom prst="rect">
            <a:avLst/>
          </a:prstGeom>
          <a:noFill/>
        </p:spPr>
        <p:txBody>
          <a:bodyPr wrap="square" rtlCol="0">
            <a:spAutoFit/>
          </a:bodyPr>
          <a:lstStyle/>
          <a:p>
            <a:pPr marL="381000" marR="0" lvl="0" indent="-381000" algn="ctr" defTabSz="457200" rtl="0" eaLnBrk="1" fontAlgn="auto" latinLnBrk="0" hangingPunct="1">
              <a:lnSpc>
                <a:spcPct val="80000"/>
              </a:lnSpc>
              <a:spcBef>
                <a:spcPct val="20000"/>
              </a:spcBef>
              <a:spcAft>
                <a:spcPts val="600"/>
              </a:spcAft>
              <a:buClr>
                <a:srgbClr val="DBF5F9"/>
              </a:buClr>
              <a:buSzTx/>
              <a:buFont typeface="Wingdings 2" charset="2"/>
              <a:buNone/>
              <a:tabLst/>
              <a:defRPr/>
            </a:pPr>
            <a:r>
              <a:rPr kumimoji="0" lang="en-US" sz="1000" b="1" i="0" u="none" strike="noStrike" kern="1200" cap="none" spc="0" normalizeH="0" baseline="0" noProof="0" dirty="0">
                <a:ln>
                  <a:noFill/>
                </a:ln>
                <a:solidFill>
                  <a:srgbClr val="DBF5F9"/>
                </a:solidFill>
                <a:effectLst/>
                <a:uLnTx/>
                <a:uFillTx/>
                <a:latin typeface="Gill Sans MT"/>
                <a:ea typeface="+mn-ea"/>
                <a:cs typeface="+mn-cs"/>
              </a:rPr>
              <a:t>Birmingham – Jacksonville – Maitland/Orlando – Daytona Beach – Miami – Plantation/Fort Lauderdale – West Palm Beach </a:t>
            </a:r>
            <a:endParaRPr lang="en-US" dirty="0"/>
          </a:p>
        </p:txBody>
      </p:sp>
      <p:sp>
        <p:nvSpPr>
          <p:cNvPr id="4" name="TextBox 3">
            <a:extLst>
              <a:ext uri="{FF2B5EF4-FFF2-40B4-BE49-F238E27FC236}">
                <a16:creationId xmlns:a16="http://schemas.microsoft.com/office/drawing/2014/main" id="{D0611730-2BBB-9F2B-5751-901227673B45}"/>
              </a:ext>
            </a:extLst>
          </p:cNvPr>
          <p:cNvSpPr txBox="1"/>
          <p:nvPr/>
        </p:nvSpPr>
        <p:spPr>
          <a:xfrm>
            <a:off x="1066800" y="2419350"/>
            <a:ext cx="7239000" cy="1569660"/>
          </a:xfrm>
          <a:prstGeom prst="rect">
            <a:avLst/>
          </a:prstGeom>
          <a:noFill/>
        </p:spPr>
        <p:txBody>
          <a:bodyPr wrap="square" rtlCol="0">
            <a:spAutoFit/>
          </a:bodyPr>
          <a:lstStyle/>
          <a:p>
            <a:pPr marL="2209800" marR="0" lvl="4" indent="-381000" algn="ctr" defTabSz="457200" rtl="0" eaLnBrk="1" fontAlgn="auto" latinLnBrk="0" hangingPunct="1">
              <a:lnSpc>
                <a:spcPct val="100000"/>
              </a:lnSpc>
              <a:spcBef>
                <a:spcPct val="20000"/>
              </a:spcBef>
              <a:spcAft>
                <a:spcPts val="600"/>
              </a:spcAft>
              <a:buClr>
                <a:srgbClr val="DBF5F9"/>
              </a:buClr>
              <a:buSzTx/>
              <a:buFont typeface="Wingdings 2" charset="2"/>
              <a:buNone/>
              <a:tabLst/>
              <a:defRPr/>
            </a:pPr>
            <a:r>
              <a:rPr kumimoji="0" lang="en-US" sz="2400" b="1" i="0" u="none" strike="noStrike" kern="1200" cap="none" spc="0" normalizeH="0" baseline="0" noProof="0" dirty="0">
                <a:ln>
                  <a:noFill/>
                </a:ln>
                <a:solidFill>
                  <a:prstClr val="white">
                    <a:tint val="75000"/>
                  </a:prstClr>
                </a:solidFill>
                <a:effectLst/>
                <a:uLnTx/>
                <a:uFillTx/>
                <a:latin typeface="Gill Sans MT"/>
                <a:ea typeface="+mn-ea"/>
                <a:cs typeface="+mn-cs"/>
              </a:rPr>
              <a:t>Presented by:  Philip Reich</a:t>
            </a:r>
            <a:br>
              <a:rPr kumimoji="0" lang="en-US" sz="2400" b="1" i="0" u="none" strike="noStrike" kern="1200" cap="none" spc="0" normalizeH="0" baseline="0" noProof="0" dirty="0">
                <a:ln>
                  <a:noFill/>
                </a:ln>
                <a:solidFill>
                  <a:prstClr val="white">
                    <a:tint val="75000"/>
                  </a:prstClr>
                </a:solidFill>
                <a:effectLst/>
                <a:uLnTx/>
                <a:uFillTx/>
                <a:latin typeface="Gill Sans MT"/>
                <a:ea typeface="+mn-ea"/>
                <a:cs typeface="+mn-cs"/>
              </a:rPr>
            </a:br>
            <a:r>
              <a:rPr kumimoji="0" lang="en-US" sz="2400" b="1" i="0" u="none" strike="noStrike" kern="1200" cap="none" spc="0" normalizeH="0" baseline="0" noProof="0" dirty="0">
                <a:ln>
                  <a:noFill/>
                </a:ln>
                <a:solidFill>
                  <a:prstClr val="white">
                    <a:tint val="75000"/>
                  </a:prstClr>
                </a:solidFill>
                <a:effectLst/>
                <a:uLnTx/>
                <a:uFillTx/>
                <a:latin typeface="Gill Sans MT"/>
                <a:ea typeface="+mn-ea"/>
                <a:cs typeface="+mn-cs"/>
              </a:rPr>
              <a:t>Upchurch Watson White &amp; Max</a:t>
            </a:r>
            <a:br>
              <a:rPr kumimoji="0" lang="en-US" sz="2400" b="1" i="0" u="none" strike="noStrike" kern="1200" cap="none" spc="0" normalizeH="0" baseline="0" noProof="0" dirty="0">
                <a:ln>
                  <a:noFill/>
                </a:ln>
                <a:solidFill>
                  <a:prstClr val="white">
                    <a:tint val="75000"/>
                  </a:prstClr>
                </a:solidFill>
                <a:effectLst/>
                <a:uLnTx/>
                <a:uFillTx/>
                <a:latin typeface="Gill Sans MT"/>
                <a:ea typeface="+mn-ea"/>
                <a:cs typeface="+mn-cs"/>
              </a:rPr>
            </a:br>
            <a:r>
              <a:rPr kumimoji="0" lang="en-US" sz="1600" b="1" i="0" u="none" strike="noStrike" kern="1200" cap="none" spc="0" normalizeH="0" baseline="0" noProof="0" dirty="0">
                <a:ln>
                  <a:noFill/>
                </a:ln>
                <a:solidFill>
                  <a:prstClr val="white">
                    <a:tint val="75000"/>
                  </a:prstClr>
                </a:solidFill>
                <a:effectLst/>
                <a:uLnTx/>
                <a:uFillTx/>
                <a:latin typeface="Gill Sans MT"/>
                <a:ea typeface="+mn-ea"/>
                <a:cs typeface="+mn-cs"/>
              </a:rPr>
              <a:t>Mediation Group</a:t>
            </a:r>
            <a:br>
              <a:rPr kumimoji="0" lang="en-US" sz="1600" b="1" i="0" u="none" strike="noStrike" kern="1200" cap="none" spc="0" normalizeH="0" baseline="0" noProof="0" dirty="0">
                <a:ln>
                  <a:noFill/>
                </a:ln>
                <a:solidFill>
                  <a:prstClr val="white">
                    <a:tint val="75000"/>
                  </a:prstClr>
                </a:solidFill>
                <a:effectLst/>
                <a:uLnTx/>
                <a:uFillTx/>
                <a:latin typeface="Gill Sans MT"/>
                <a:ea typeface="+mn-ea"/>
                <a:cs typeface="+mn-cs"/>
              </a:rPr>
            </a:br>
            <a:r>
              <a:rPr kumimoji="0" lang="en-US" sz="1600" b="1" i="0" u="none" strike="noStrike" kern="1200" cap="none" spc="0" normalizeH="0" baseline="0" noProof="0" dirty="0">
                <a:ln>
                  <a:noFill/>
                </a:ln>
                <a:solidFill>
                  <a:srgbClr val="DBF5F9"/>
                </a:solidFill>
                <a:effectLst/>
                <a:uLnTx/>
                <a:uFillTx/>
                <a:latin typeface="Gill Sans MT"/>
                <a:ea typeface="+mn-ea"/>
                <a:cs typeface="+mn-cs"/>
              </a:rPr>
              <a:t>2000 Southbridge Parkway, Suite400</a:t>
            </a:r>
            <a:br>
              <a:rPr kumimoji="0" lang="en-US" sz="1600" b="1" i="0" u="none" strike="noStrike" kern="1200" cap="none" spc="0" normalizeH="0" baseline="0" noProof="0" dirty="0">
                <a:ln>
                  <a:noFill/>
                </a:ln>
                <a:solidFill>
                  <a:srgbClr val="DBF5F9"/>
                </a:solidFill>
                <a:effectLst/>
                <a:uLnTx/>
                <a:uFillTx/>
                <a:latin typeface="Gill Sans MT"/>
                <a:ea typeface="+mn-ea"/>
                <a:cs typeface="+mn-cs"/>
              </a:rPr>
            </a:br>
            <a:r>
              <a:rPr kumimoji="0" lang="en-US" sz="1600" b="1" i="0" u="none" strike="noStrike" kern="1200" cap="none" spc="0" normalizeH="0" baseline="0" noProof="0" dirty="0">
                <a:ln>
                  <a:noFill/>
                </a:ln>
                <a:solidFill>
                  <a:srgbClr val="DBF5F9"/>
                </a:solidFill>
                <a:effectLst/>
                <a:uLnTx/>
                <a:uFillTx/>
                <a:latin typeface="Gill Sans MT"/>
                <a:ea typeface="+mn-ea"/>
                <a:cs typeface="+mn-cs"/>
              </a:rPr>
              <a:t>Birmingham, Al</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009443" y="506794"/>
            <a:ext cx="7400699" cy="693356"/>
          </a:xfrm>
        </p:spPr>
        <p:txBody>
          <a:bodyPr/>
          <a:lstStyle/>
          <a:p>
            <a:r>
              <a:rPr lang="en-US" sz="4000" dirty="0"/>
              <a:t>Preparing the Client for Mediation – </a:t>
            </a:r>
            <a:r>
              <a:rPr lang="en-US" sz="4000" i="1" dirty="0"/>
              <a:t>Outcomes</a:t>
            </a:r>
          </a:p>
        </p:txBody>
      </p:sp>
      <p:sp>
        <p:nvSpPr>
          <p:cNvPr id="11267" name="Rectangle 3"/>
          <p:cNvSpPr>
            <a:spLocks noGrp="1" noChangeArrowheads="1"/>
          </p:cNvSpPr>
          <p:nvPr>
            <p:ph idx="1"/>
          </p:nvPr>
        </p:nvSpPr>
        <p:spPr>
          <a:xfrm>
            <a:off x="1009443" y="1428750"/>
            <a:ext cx="7125112" cy="3038578"/>
          </a:xfrm>
        </p:spPr>
        <p:txBody>
          <a:bodyPr>
            <a:normAutofit/>
          </a:bodyPr>
          <a:lstStyle/>
          <a:p>
            <a:pPr>
              <a:buFont typeface="Wingdings" pitchFamily="2" charset="2"/>
              <a:buNone/>
            </a:pPr>
            <a:r>
              <a:rPr lang="en-US" sz="2400" dirty="0"/>
              <a:t>	The Client should understand the range</a:t>
            </a:r>
            <a:br>
              <a:rPr lang="en-US" sz="2400" dirty="0"/>
            </a:br>
            <a:r>
              <a:rPr lang="en-US" sz="2400" dirty="0"/>
              <a:t>of </a:t>
            </a:r>
            <a:r>
              <a:rPr lang="en-US" sz="2400" b="1" dirty="0"/>
              <a:t>mediation outcomes:</a:t>
            </a:r>
            <a:r>
              <a:rPr lang="en-US" sz="2400" dirty="0"/>
              <a:t> </a:t>
            </a:r>
          </a:p>
          <a:p>
            <a:r>
              <a:rPr lang="en-US" sz="2400" dirty="0"/>
              <a:t>A complete settlement agreement</a:t>
            </a:r>
          </a:p>
          <a:p>
            <a:r>
              <a:rPr lang="en-US" sz="2400" dirty="0"/>
              <a:t>A partial settlement agreement</a:t>
            </a:r>
          </a:p>
          <a:p>
            <a:r>
              <a:rPr lang="en-US" sz="2400" dirty="0"/>
              <a:t>A process to reach a settlement later</a:t>
            </a:r>
          </a:p>
          <a:p>
            <a:r>
              <a:rPr lang="en-US" sz="2400" dirty="0"/>
              <a:t>A better understanding of the case</a:t>
            </a:r>
          </a:p>
        </p:txBody>
      </p:sp>
      <p:sp>
        <p:nvSpPr>
          <p:cNvPr id="4" name="Rectangle 3"/>
          <p:cNvSpPr/>
          <p:nvPr/>
        </p:nvSpPr>
        <p:spPr>
          <a:xfrm>
            <a:off x="7010400" y="-108377"/>
            <a:ext cx="1399742" cy="4508927"/>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8700" dirty="0">
                <a:ln w="11430"/>
                <a:solidFill>
                  <a:schemeClr val="accent6">
                    <a:lumMod val="50000"/>
                  </a:schemeClr>
                </a:solidFill>
                <a:effectLst>
                  <a:outerShdw blurRad="80000" dist="40000" dir="5040000" algn="tl">
                    <a:srgbClr val="000000">
                      <a:alpha val="30000"/>
                    </a:srgbClr>
                  </a:outerShdw>
                </a:effectLst>
                <a:latin typeface="AngsanaUPC" panose="02020603050405020304" pitchFamily="18" charset="-34"/>
                <a:cs typeface="AngsanaUPC" panose="02020603050405020304" pitchFamily="18" charset="-34"/>
              </a:rPr>
              <a:t>1</a:t>
            </a:r>
          </a:p>
        </p:txBody>
      </p:sp>
      <p:sp>
        <p:nvSpPr>
          <p:cNvPr id="3" name="Slide Number Placeholder 2"/>
          <p:cNvSpPr>
            <a:spLocks noGrp="1"/>
          </p:cNvSpPr>
          <p:nvPr>
            <p:ph type="sldNum" sz="quarter" idx="12"/>
          </p:nvPr>
        </p:nvSpPr>
        <p:spPr>
          <a:xfrm>
            <a:off x="572659" y="4507706"/>
            <a:ext cx="608287" cy="273844"/>
          </a:xfrm>
        </p:spPr>
        <p:txBody>
          <a:bodyPr/>
          <a:lstStyle/>
          <a:p>
            <a:fld id="{E88313A4-D10E-41D5-831C-7CFA180AA981}" type="slidenum">
              <a:rPr lang="en-US" smtClean="0"/>
              <a:pPr/>
              <a:t>10</a:t>
            </a:fld>
            <a:endParaRPr lang="en-US"/>
          </a:p>
        </p:txBody>
      </p:sp>
      <p:sp>
        <p:nvSpPr>
          <p:cNvPr id="2" name="Footer Placeholder 1"/>
          <p:cNvSpPr>
            <a:spLocks noGrp="1"/>
          </p:cNvSpPr>
          <p:nvPr>
            <p:ph type="ftr" sz="quarter" idx="11"/>
          </p:nvPr>
        </p:nvSpPr>
        <p:spPr/>
        <p:txBody>
          <a:bodyPr/>
          <a:lstStyle/>
          <a:p>
            <a:r>
              <a:rPr lang="en-US"/>
              <a:t>Upchurch Watson White &amp; Max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3600" dirty="0"/>
              <a:t>Step Two – Preparing for mediation: “Shape of the Table” Issues</a:t>
            </a:r>
          </a:p>
        </p:txBody>
      </p:sp>
      <p:sp>
        <p:nvSpPr>
          <p:cNvPr id="12291" name="Rectangle 3"/>
          <p:cNvSpPr>
            <a:spLocks noGrp="1" noChangeArrowheads="1"/>
          </p:cNvSpPr>
          <p:nvPr>
            <p:ph idx="1"/>
          </p:nvPr>
        </p:nvSpPr>
        <p:spPr>
          <a:xfrm>
            <a:off x="1009443" y="1514372"/>
            <a:ext cx="7125112" cy="3038578"/>
          </a:xfrm>
        </p:spPr>
        <p:txBody>
          <a:bodyPr>
            <a:normAutofit/>
          </a:bodyPr>
          <a:lstStyle/>
          <a:p>
            <a:r>
              <a:rPr lang="en-US" sz="2000" dirty="0"/>
              <a:t>	Initiating the Mediation Process</a:t>
            </a:r>
          </a:p>
          <a:p>
            <a:r>
              <a:rPr lang="en-US" sz="2000" dirty="0"/>
              <a:t>	Selecting the Mediator</a:t>
            </a:r>
          </a:p>
          <a:p>
            <a:r>
              <a:rPr lang="en-US" sz="2000" dirty="0"/>
              <a:t>	Pre-Mediation Organization</a:t>
            </a:r>
          </a:p>
          <a:p>
            <a:r>
              <a:rPr lang="en-US" sz="2000" dirty="0"/>
              <a:t>	Scheduling, Location, Duration</a:t>
            </a:r>
          </a:p>
          <a:p>
            <a:r>
              <a:rPr lang="en-US" sz="2000" dirty="0"/>
              <a:t>	Format</a:t>
            </a:r>
          </a:p>
          <a:p>
            <a:r>
              <a:rPr lang="en-US" sz="2000" dirty="0"/>
              <a:t>	Mediation Ground Rules</a:t>
            </a:r>
          </a:p>
          <a:p>
            <a:endParaRPr lang="en-US" sz="2000" dirty="0"/>
          </a:p>
        </p:txBody>
      </p:sp>
      <p:sp>
        <p:nvSpPr>
          <p:cNvPr id="4" name="Rectangle 3"/>
          <p:cNvSpPr/>
          <p:nvPr/>
        </p:nvSpPr>
        <p:spPr>
          <a:xfrm>
            <a:off x="7086600" y="-489377"/>
            <a:ext cx="1399742" cy="4508927"/>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8700" dirty="0">
                <a:ln w="11430"/>
                <a:solidFill>
                  <a:schemeClr val="accent6">
                    <a:lumMod val="50000"/>
                  </a:schemeClr>
                </a:solidFill>
                <a:effectLst>
                  <a:outerShdw blurRad="80000" dist="40000" dir="5040000" algn="tl">
                    <a:srgbClr val="000000">
                      <a:alpha val="30000"/>
                    </a:srgbClr>
                  </a:outerShdw>
                </a:effectLst>
                <a:latin typeface="AngsanaUPC" panose="02020603050405020304" pitchFamily="18" charset="-34"/>
                <a:cs typeface="AngsanaUPC" panose="02020603050405020304" pitchFamily="18" charset="-34"/>
              </a:rPr>
              <a:t>2</a:t>
            </a:r>
          </a:p>
        </p:txBody>
      </p:sp>
      <p:sp>
        <p:nvSpPr>
          <p:cNvPr id="3" name="Slide Number Placeholder 2"/>
          <p:cNvSpPr>
            <a:spLocks noGrp="1"/>
          </p:cNvSpPr>
          <p:nvPr>
            <p:ph type="sldNum" sz="quarter" idx="12"/>
          </p:nvPr>
        </p:nvSpPr>
        <p:spPr/>
        <p:txBody>
          <a:bodyPr/>
          <a:lstStyle/>
          <a:p>
            <a:fld id="{E88313A4-D10E-41D5-831C-7CFA180AA981}" type="slidenum">
              <a:rPr lang="en-US" smtClean="0"/>
              <a:pPr/>
              <a:t>11</a:t>
            </a:fld>
            <a:endParaRPr lang="en-US"/>
          </a:p>
        </p:txBody>
      </p:sp>
      <p:sp>
        <p:nvSpPr>
          <p:cNvPr id="2" name="Footer Placeholder 1"/>
          <p:cNvSpPr>
            <a:spLocks noGrp="1"/>
          </p:cNvSpPr>
          <p:nvPr>
            <p:ph type="ftr" sz="quarter" idx="11"/>
          </p:nvPr>
        </p:nvSpPr>
        <p:spPr/>
        <p:txBody>
          <a:bodyPr/>
          <a:lstStyle/>
          <a:p>
            <a:r>
              <a:rPr lang="en-US"/>
              <a:t>Upchurch Watson White &amp; Max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3600" dirty="0"/>
              <a:t>Shape of the Table Issues</a:t>
            </a:r>
          </a:p>
        </p:txBody>
      </p:sp>
      <p:sp>
        <p:nvSpPr>
          <p:cNvPr id="14339" name="Rectangle 3"/>
          <p:cNvSpPr>
            <a:spLocks noGrp="1" noChangeArrowheads="1"/>
          </p:cNvSpPr>
          <p:nvPr>
            <p:ph idx="1"/>
          </p:nvPr>
        </p:nvSpPr>
        <p:spPr>
          <a:xfrm>
            <a:off x="762000" y="1355521"/>
            <a:ext cx="7125112" cy="3038578"/>
          </a:xfrm>
        </p:spPr>
        <p:txBody>
          <a:bodyPr>
            <a:normAutofit/>
          </a:bodyPr>
          <a:lstStyle/>
          <a:p>
            <a:pPr>
              <a:lnSpc>
                <a:spcPct val="90000"/>
              </a:lnSpc>
            </a:pPr>
            <a:r>
              <a:rPr lang="en-US" sz="2400" b="1" u="sng" dirty="0"/>
              <a:t>Initiating the Process</a:t>
            </a:r>
            <a:r>
              <a:rPr lang="en-US" sz="2400" dirty="0"/>
              <a:t> – </a:t>
            </a:r>
          </a:p>
          <a:p>
            <a:pPr lvl="1">
              <a:lnSpc>
                <a:spcPct val="90000"/>
              </a:lnSpc>
            </a:pPr>
            <a:r>
              <a:rPr lang="en-US" sz="2200" dirty="0"/>
              <a:t>Blame it on the judge (Court ordered it)</a:t>
            </a:r>
          </a:p>
          <a:p>
            <a:pPr lvl="1">
              <a:lnSpc>
                <a:spcPct val="90000"/>
              </a:lnSpc>
            </a:pPr>
            <a:r>
              <a:rPr lang="en-US" sz="2200" dirty="0"/>
              <a:t>Blame it on the economics (fees, costs, time)</a:t>
            </a:r>
          </a:p>
          <a:p>
            <a:pPr lvl="1">
              <a:lnSpc>
                <a:spcPct val="90000"/>
              </a:lnSpc>
            </a:pPr>
            <a:r>
              <a:rPr lang="en-US" sz="2200" dirty="0"/>
              <a:t>Ignore it (aren’t we past all that?)</a:t>
            </a:r>
          </a:p>
          <a:p>
            <a:pPr lvl="1">
              <a:lnSpc>
                <a:spcPct val="90000"/>
              </a:lnSpc>
            </a:pPr>
            <a:endParaRPr lang="en-US" sz="2000" dirty="0"/>
          </a:p>
        </p:txBody>
      </p:sp>
      <p:sp>
        <p:nvSpPr>
          <p:cNvPr id="4" name="Rectangle 3"/>
          <p:cNvSpPr/>
          <p:nvPr/>
        </p:nvSpPr>
        <p:spPr>
          <a:xfrm>
            <a:off x="7086600" y="120223"/>
            <a:ext cx="1399742" cy="4508927"/>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8700" dirty="0">
                <a:ln w="11430"/>
                <a:solidFill>
                  <a:schemeClr val="accent6">
                    <a:lumMod val="50000"/>
                  </a:schemeClr>
                </a:solidFill>
                <a:effectLst>
                  <a:outerShdw blurRad="80000" dist="40000" dir="5040000" algn="tl">
                    <a:srgbClr val="000000">
                      <a:alpha val="30000"/>
                    </a:srgbClr>
                  </a:outerShdw>
                </a:effectLst>
                <a:latin typeface="AngsanaUPC" panose="02020603050405020304" pitchFamily="18" charset="-34"/>
                <a:cs typeface="AngsanaUPC" panose="02020603050405020304" pitchFamily="18" charset="-34"/>
              </a:rPr>
              <a:t>2</a:t>
            </a:r>
          </a:p>
        </p:txBody>
      </p:sp>
      <p:sp>
        <p:nvSpPr>
          <p:cNvPr id="3" name="Slide Number Placeholder 2"/>
          <p:cNvSpPr>
            <a:spLocks noGrp="1"/>
          </p:cNvSpPr>
          <p:nvPr>
            <p:ph type="sldNum" sz="quarter" idx="12"/>
          </p:nvPr>
        </p:nvSpPr>
        <p:spPr/>
        <p:txBody>
          <a:bodyPr/>
          <a:lstStyle/>
          <a:p>
            <a:fld id="{E88313A4-D10E-41D5-831C-7CFA180AA981}" type="slidenum">
              <a:rPr lang="en-US" smtClean="0"/>
              <a:pPr/>
              <a:t>12</a:t>
            </a:fld>
            <a:endParaRPr lang="en-US"/>
          </a:p>
        </p:txBody>
      </p:sp>
      <p:sp>
        <p:nvSpPr>
          <p:cNvPr id="2" name="Footer Placeholder 1"/>
          <p:cNvSpPr>
            <a:spLocks noGrp="1"/>
          </p:cNvSpPr>
          <p:nvPr>
            <p:ph type="ftr" sz="quarter" idx="11"/>
          </p:nvPr>
        </p:nvSpPr>
        <p:spPr/>
        <p:txBody>
          <a:bodyPr/>
          <a:lstStyle/>
          <a:p>
            <a:r>
              <a:rPr lang="en-US"/>
              <a:t>Upchurch Watson White &amp; Max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009443" y="361950"/>
            <a:ext cx="7296357" cy="693356"/>
          </a:xfrm>
        </p:spPr>
        <p:txBody>
          <a:bodyPr vert="horz" lIns="91440" tIns="45720" rIns="91440" bIns="45720" rtlCol="0" anchor="ctr">
            <a:noAutofit/>
          </a:bodyPr>
          <a:lstStyle/>
          <a:p>
            <a:r>
              <a:rPr lang="en-US" sz="3600" dirty="0"/>
              <a:t>Shape of the Table Issues</a:t>
            </a:r>
          </a:p>
        </p:txBody>
      </p:sp>
      <p:sp>
        <p:nvSpPr>
          <p:cNvPr id="15363" name="Rectangle 3"/>
          <p:cNvSpPr>
            <a:spLocks noGrp="1" noChangeArrowheads="1"/>
          </p:cNvSpPr>
          <p:nvPr>
            <p:ph idx="1"/>
          </p:nvPr>
        </p:nvSpPr>
        <p:spPr>
          <a:xfrm>
            <a:off x="1009443" y="1428750"/>
            <a:ext cx="7125112" cy="2629012"/>
          </a:xfrm>
        </p:spPr>
        <p:txBody>
          <a:bodyPr>
            <a:noAutofit/>
          </a:bodyPr>
          <a:lstStyle/>
          <a:p>
            <a:r>
              <a:rPr lang="en-US" sz="2400" b="1" dirty="0"/>
              <a:t>Selecting the Mediator</a:t>
            </a:r>
          </a:p>
          <a:p>
            <a:pPr lvl="1">
              <a:lnSpc>
                <a:spcPct val="80000"/>
              </a:lnSpc>
              <a:spcAft>
                <a:spcPts val="400"/>
              </a:spcAft>
              <a:buFont typeface="Wingdings" panose="05000000000000000000" pitchFamily="2" charset="2"/>
              <a:buChar char="§"/>
            </a:pPr>
            <a:r>
              <a:rPr lang="en-US" sz="2000" dirty="0"/>
              <a:t>	</a:t>
            </a:r>
            <a:r>
              <a:rPr lang="en-US" sz="2300" dirty="0"/>
              <a:t>Early better than late</a:t>
            </a:r>
          </a:p>
          <a:p>
            <a:pPr lvl="1">
              <a:lnSpc>
                <a:spcPct val="80000"/>
              </a:lnSpc>
              <a:spcAft>
                <a:spcPts val="400"/>
              </a:spcAft>
              <a:buFont typeface="Wingdings" panose="05000000000000000000" pitchFamily="2" charset="2"/>
              <a:buChar char="§"/>
            </a:pPr>
            <a:r>
              <a:rPr lang="en-US" sz="2300" dirty="0"/>
              <a:t>	Consider style,  technique,  availability</a:t>
            </a:r>
          </a:p>
          <a:p>
            <a:pPr lvl="1">
              <a:lnSpc>
                <a:spcPct val="80000"/>
              </a:lnSpc>
              <a:spcAft>
                <a:spcPts val="400"/>
              </a:spcAft>
              <a:buFont typeface="Wingdings" panose="05000000000000000000" pitchFamily="2" charset="2"/>
              <a:buChar char="§"/>
            </a:pPr>
            <a:r>
              <a:rPr lang="en-US" sz="2300" dirty="0"/>
              <a:t>	“Who will the other side listen to?”</a:t>
            </a:r>
          </a:p>
          <a:p>
            <a:pPr lvl="1">
              <a:lnSpc>
                <a:spcPct val="80000"/>
              </a:lnSpc>
              <a:spcAft>
                <a:spcPts val="400"/>
              </a:spcAft>
              <a:buFont typeface="Wingdings" panose="05000000000000000000" pitchFamily="2" charset="2"/>
              <a:buChar char="§"/>
            </a:pPr>
            <a:r>
              <a:rPr lang="en-US" sz="2300" dirty="0"/>
              <a:t>	Subject matter experience (?)</a:t>
            </a:r>
          </a:p>
          <a:p>
            <a:pPr lvl="1">
              <a:lnSpc>
                <a:spcPct val="80000"/>
              </a:lnSpc>
              <a:spcAft>
                <a:spcPts val="400"/>
              </a:spcAft>
              <a:buFont typeface="Wingdings" panose="05000000000000000000" pitchFamily="2" charset="2"/>
              <a:buChar char="§"/>
            </a:pPr>
            <a:r>
              <a:rPr lang="en-US" sz="2300" dirty="0"/>
              <a:t>	Interview,  network,  research</a:t>
            </a:r>
          </a:p>
          <a:p>
            <a:pPr lvl="1">
              <a:lnSpc>
                <a:spcPct val="80000"/>
              </a:lnSpc>
              <a:spcAft>
                <a:spcPts val="400"/>
              </a:spcAft>
              <a:buFont typeface="Wingdings" panose="05000000000000000000" pitchFamily="2" charset="2"/>
              <a:buChar char="§"/>
            </a:pPr>
            <a:r>
              <a:rPr lang="en-US" sz="2300" dirty="0"/>
              <a:t>	Persistence,  tenaciousness,  willingness to work</a:t>
            </a:r>
          </a:p>
          <a:p>
            <a:pPr algn="ctr">
              <a:buFont typeface="Wingdings" pitchFamily="2" charset="2"/>
              <a:buNone/>
            </a:pPr>
            <a:r>
              <a:rPr lang="en-US" sz="2400" b="1" dirty="0">
                <a:solidFill>
                  <a:srgbClr val="FFFF00"/>
                </a:solidFill>
              </a:rPr>
              <a:t>Take the time to make the right choice.</a:t>
            </a:r>
          </a:p>
        </p:txBody>
      </p:sp>
      <p:sp>
        <p:nvSpPr>
          <p:cNvPr id="4" name="Rectangle 3"/>
          <p:cNvSpPr/>
          <p:nvPr/>
        </p:nvSpPr>
        <p:spPr>
          <a:xfrm>
            <a:off x="7058458" y="-108377"/>
            <a:ext cx="1399742" cy="4508927"/>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8700" dirty="0">
                <a:ln w="11430"/>
                <a:solidFill>
                  <a:schemeClr val="accent6">
                    <a:lumMod val="50000"/>
                  </a:schemeClr>
                </a:solidFill>
                <a:effectLst>
                  <a:outerShdw blurRad="80000" dist="40000" dir="5040000" algn="tl">
                    <a:srgbClr val="000000">
                      <a:alpha val="30000"/>
                    </a:srgbClr>
                  </a:outerShdw>
                </a:effectLst>
                <a:latin typeface="AngsanaUPC" panose="02020603050405020304" pitchFamily="18" charset="-34"/>
                <a:cs typeface="AngsanaUPC" panose="02020603050405020304" pitchFamily="18" charset="-34"/>
              </a:rPr>
              <a:t>2</a:t>
            </a:r>
          </a:p>
        </p:txBody>
      </p:sp>
      <p:sp>
        <p:nvSpPr>
          <p:cNvPr id="3" name="Slide Number Placeholder 2"/>
          <p:cNvSpPr>
            <a:spLocks noGrp="1"/>
          </p:cNvSpPr>
          <p:nvPr>
            <p:ph type="sldNum" sz="quarter" idx="12"/>
          </p:nvPr>
        </p:nvSpPr>
        <p:spPr>
          <a:xfrm>
            <a:off x="572659" y="4507706"/>
            <a:ext cx="608287" cy="273844"/>
          </a:xfrm>
        </p:spPr>
        <p:txBody>
          <a:bodyPr/>
          <a:lstStyle/>
          <a:p>
            <a:fld id="{E88313A4-D10E-41D5-831C-7CFA180AA981}" type="slidenum">
              <a:rPr lang="en-US" smtClean="0"/>
              <a:pPr/>
              <a:t>13</a:t>
            </a:fld>
            <a:endParaRPr lang="en-US" dirty="0"/>
          </a:p>
        </p:txBody>
      </p:sp>
      <p:sp>
        <p:nvSpPr>
          <p:cNvPr id="2" name="Footer Placeholder 1"/>
          <p:cNvSpPr>
            <a:spLocks noGrp="1"/>
          </p:cNvSpPr>
          <p:nvPr>
            <p:ph type="ftr" sz="quarter" idx="11"/>
          </p:nvPr>
        </p:nvSpPr>
        <p:spPr>
          <a:xfrm>
            <a:off x="1180946" y="4507706"/>
            <a:ext cx="5256399" cy="273844"/>
          </a:xfrm>
        </p:spPr>
        <p:txBody>
          <a:bodyPr/>
          <a:lstStyle/>
          <a:p>
            <a:r>
              <a:rPr lang="en-US" dirty="0"/>
              <a:t>Upchurch Watson White &amp; Max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vert="horz" lIns="91440" tIns="45720" rIns="91440" bIns="45720" rtlCol="0" anchor="ctr">
            <a:noAutofit/>
          </a:bodyPr>
          <a:lstStyle/>
          <a:p>
            <a:r>
              <a:rPr lang="en-US" sz="3600" dirty="0"/>
              <a:t>Shape of the Table Issues</a:t>
            </a:r>
          </a:p>
        </p:txBody>
      </p:sp>
      <p:sp>
        <p:nvSpPr>
          <p:cNvPr id="16387" name="Rectangle 3"/>
          <p:cNvSpPr>
            <a:spLocks noGrp="1" noChangeArrowheads="1"/>
          </p:cNvSpPr>
          <p:nvPr>
            <p:ph idx="1"/>
          </p:nvPr>
        </p:nvSpPr>
        <p:spPr/>
        <p:txBody>
          <a:bodyPr>
            <a:normAutofit/>
          </a:bodyPr>
          <a:lstStyle/>
          <a:p>
            <a:pPr>
              <a:lnSpc>
                <a:spcPct val="90000"/>
              </a:lnSpc>
            </a:pPr>
            <a:r>
              <a:rPr lang="en-US" sz="2800" b="1" dirty="0"/>
              <a:t>Pre-Mediation Organizing Conference</a:t>
            </a:r>
          </a:p>
          <a:p>
            <a:pPr lvl="1">
              <a:lnSpc>
                <a:spcPct val="80000"/>
              </a:lnSpc>
              <a:buFont typeface="Wingdings" panose="05000000000000000000" pitchFamily="2" charset="2"/>
              <a:buChar char="§"/>
            </a:pPr>
            <a:r>
              <a:rPr lang="en-US" sz="2300" dirty="0"/>
              <a:t>Pre-mediation meetings – counsel and the</a:t>
            </a:r>
            <a:br>
              <a:rPr lang="en-US" sz="2300" dirty="0"/>
            </a:br>
            <a:r>
              <a:rPr lang="en-US" sz="2300" dirty="0"/>
              <a:t>mediator</a:t>
            </a:r>
          </a:p>
          <a:p>
            <a:pPr lvl="1">
              <a:lnSpc>
                <a:spcPct val="80000"/>
              </a:lnSpc>
              <a:buFont typeface="Wingdings" panose="05000000000000000000" pitchFamily="2" charset="2"/>
              <a:buChar char="§"/>
            </a:pPr>
            <a:r>
              <a:rPr lang="en-US" sz="2300" dirty="0"/>
              <a:t>Plan agenda for mediation session</a:t>
            </a:r>
          </a:p>
          <a:p>
            <a:pPr lvl="1">
              <a:lnSpc>
                <a:spcPct val="80000"/>
              </a:lnSpc>
              <a:buFont typeface="Wingdings" panose="05000000000000000000" pitchFamily="2" charset="2"/>
              <a:buChar char="§"/>
            </a:pPr>
            <a:r>
              <a:rPr lang="en-US" sz="2300" dirty="0"/>
              <a:t>Letter Agreement (from mediator) </a:t>
            </a:r>
          </a:p>
          <a:p>
            <a:pPr lvl="1">
              <a:lnSpc>
                <a:spcPct val="80000"/>
              </a:lnSpc>
              <a:buFont typeface="Wingdings" panose="05000000000000000000" pitchFamily="2" charset="2"/>
              <a:buChar char="§"/>
            </a:pPr>
            <a:r>
              <a:rPr lang="en-US" sz="2300" dirty="0"/>
              <a:t>Case Management Order (from court</a:t>
            </a:r>
            <a:r>
              <a:rPr lang="en-US" sz="2400" dirty="0"/>
              <a:t>)</a:t>
            </a:r>
          </a:p>
        </p:txBody>
      </p:sp>
      <p:sp>
        <p:nvSpPr>
          <p:cNvPr id="4" name="Rectangle 3"/>
          <p:cNvSpPr/>
          <p:nvPr/>
        </p:nvSpPr>
        <p:spPr>
          <a:xfrm>
            <a:off x="7287058" y="577423"/>
            <a:ext cx="1399742" cy="4508927"/>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8700" dirty="0">
                <a:ln w="11430"/>
                <a:solidFill>
                  <a:schemeClr val="accent6">
                    <a:lumMod val="50000"/>
                  </a:schemeClr>
                </a:solidFill>
                <a:effectLst>
                  <a:outerShdw blurRad="80000" dist="40000" dir="5040000" algn="tl">
                    <a:srgbClr val="000000">
                      <a:alpha val="30000"/>
                    </a:srgbClr>
                  </a:outerShdw>
                </a:effectLst>
                <a:latin typeface="AngsanaUPC" panose="02020603050405020304" pitchFamily="18" charset="-34"/>
                <a:cs typeface="AngsanaUPC" panose="02020603050405020304" pitchFamily="18" charset="-34"/>
              </a:rPr>
              <a:t>2</a:t>
            </a:r>
          </a:p>
        </p:txBody>
      </p:sp>
      <p:sp>
        <p:nvSpPr>
          <p:cNvPr id="3" name="Slide Number Placeholder 2"/>
          <p:cNvSpPr>
            <a:spLocks noGrp="1"/>
          </p:cNvSpPr>
          <p:nvPr>
            <p:ph type="sldNum" sz="quarter" idx="12"/>
          </p:nvPr>
        </p:nvSpPr>
        <p:spPr/>
        <p:txBody>
          <a:bodyPr/>
          <a:lstStyle/>
          <a:p>
            <a:fld id="{E88313A4-D10E-41D5-831C-7CFA180AA981}" type="slidenum">
              <a:rPr lang="en-US" smtClean="0"/>
              <a:pPr/>
              <a:t>14</a:t>
            </a:fld>
            <a:endParaRPr lang="en-US"/>
          </a:p>
        </p:txBody>
      </p:sp>
      <p:sp>
        <p:nvSpPr>
          <p:cNvPr id="2" name="Footer Placeholder 1"/>
          <p:cNvSpPr>
            <a:spLocks noGrp="1"/>
          </p:cNvSpPr>
          <p:nvPr>
            <p:ph type="ftr" sz="quarter" idx="11"/>
          </p:nvPr>
        </p:nvSpPr>
        <p:spPr/>
        <p:txBody>
          <a:bodyPr/>
          <a:lstStyle/>
          <a:p>
            <a:r>
              <a:rPr lang="en-US"/>
              <a:t>Upchurch Watson White &amp; Max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vert="horz" lIns="91440" tIns="45720" rIns="91440" bIns="45720" rtlCol="0" anchor="ctr">
            <a:noAutofit/>
          </a:bodyPr>
          <a:lstStyle/>
          <a:p>
            <a:r>
              <a:rPr lang="en-US" sz="3600" dirty="0"/>
              <a:t>Shape of the Table Issues</a:t>
            </a:r>
          </a:p>
        </p:txBody>
      </p:sp>
      <p:sp>
        <p:nvSpPr>
          <p:cNvPr id="17411" name="Rectangle 3"/>
          <p:cNvSpPr>
            <a:spLocks noGrp="1" noChangeArrowheads="1"/>
          </p:cNvSpPr>
          <p:nvPr>
            <p:ph idx="1"/>
          </p:nvPr>
        </p:nvSpPr>
        <p:spPr>
          <a:xfrm>
            <a:off x="1009443" y="1352550"/>
            <a:ext cx="7125112" cy="3038578"/>
          </a:xfrm>
        </p:spPr>
        <p:txBody>
          <a:bodyPr>
            <a:normAutofit/>
          </a:bodyPr>
          <a:lstStyle/>
          <a:p>
            <a:pPr>
              <a:lnSpc>
                <a:spcPct val="90000"/>
              </a:lnSpc>
            </a:pPr>
            <a:r>
              <a:rPr lang="en-US" sz="2800" b="1" dirty="0"/>
              <a:t>Scheduling, Location, Duration</a:t>
            </a:r>
          </a:p>
          <a:p>
            <a:pPr lvl="1">
              <a:lnSpc>
                <a:spcPct val="80000"/>
              </a:lnSpc>
              <a:buFont typeface="Wingdings" panose="05000000000000000000" pitchFamily="2" charset="2"/>
              <a:buChar char="§"/>
            </a:pPr>
            <a:r>
              <a:rPr lang="en-US" sz="2400" dirty="0"/>
              <a:t>	</a:t>
            </a:r>
            <a:r>
              <a:rPr lang="en-US" sz="2500" dirty="0"/>
              <a:t>When is the best time to mediate?</a:t>
            </a:r>
          </a:p>
          <a:p>
            <a:pPr lvl="1">
              <a:lnSpc>
                <a:spcPct val="80000"/>
              </a:lnSpc>
              <a:buFont typeface="Wingdings" panose="05000000000000000000" pitchFamily="2" charset="2"/>
              <a:buChar char="§"/>
            </a:pPr>
            <a:r>
              <a:rPr lang="en-US" sz="2500" dirty="0"/>
              <a:t>	Where is the best place to mediate?</a:t>
            </a:r>
          </a:p>
          <a:p>
            <a:pPr lvl="1">
              <a:lnSpc>
                <a:spcPct val="80000"/>
              </a:lnSpc>
              <a:buFont typeface="Wingdings" panose="05000000000000000000" pitchFamily="2" charset="2"/>
              <a:buChar char="§"/>
            </a:pPr>
            <a:r>
              <a:rPr lang="en-US" sz="2500" dirty="0"/>
              <a:t>	For how long shall we mediate?</a:t>
            </a:r>
            <a:endParaRPr lang="en-US" sz="3600" b="1" dirty="0">
              <a:solidFill>
                <a:srgbClr val="FFFF00"/>
              </a:solidFill>
            </a:endParaRPr>
          </a:p>
          <a:p>
            <a:pPr algn="ctr">
              <a:lnSpc>
                <a:spcPct val="90000"/>
              </a:lnSpc>
              <a:buFont typeface="Wingdings" pitchFamily="2" charset="2"/>
              <a:buNone/>
            </a:pPr>
            <a:r>
              <a:rPr lang="en-US" sz="2800" b="1" dirty="0">
                <a:solidFill>
                  <a:srgbClr val="FFFF00"/>
                </a:solidFill>
              </a:rPr>
              <a:t>Give the mediation a fair chance</a:t>
            </a:r>
            <a:br>
              <a:rPr lang="en-US" sz="2800" b="1" dirty="0">
                <a:solidFill>
                  <a:srgbClr val="FFFF00"/>
                </a:solidFill>
              </a:rPr>
            </a:br>
            <a:r>
              <a:rPr lang="en-US" sz="2800" b="1" dirty="0">
                <a:solidFill>
                  <a:srgbClr val="FFFF00"/>
                </a:solidFill>
              </a:rPr>
              <a:t>to succeed! </a:t>
            </a:r>
          </a:p>
        </p:txBody>
      </p:sp>
      <p:sp>
        <p:nvSpPr>
          <p:cNvPr id="4" name="Rectangle 3"/>
          <p:cNvSpPr/>
          <p:nvPr/>
        </p:nvSpPr>
        <p:spPr>
          <a:xfrm>
            <a:off x="7086600" y="44023"/>
            <a:ext cx="1399742" cy="4508927"/>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8700" dirty="0">
                <a:ln w="11430"/>
                <a:solidFill>
                  <a:schemeClr val="accent6">
                    <a:lumMod val="50000"/>
                  </a:schemeClr>
                </a:solidFill>
                <a:effectLst>
                  <a:outerShdw blurRad="80000" dist="40000" dir="5040000" algn="tl">
                    <a:srgbClr val="000000">
                      <a:alpha val="30000"/>
                    </a:srgbClr>
                  </a:outerShdw>
                </a:effectLst>
                <a:latin typeface="AngsanaUPC" panose="02020603050405020304" pitchFamily="18" charset="-34"/>
                <a:cs typeface="AngsanaUPC" panose="02020603050405020304" pitchFamily="18" charset="-34"/>
              </a:rPr>
              <a:t>2</a:t>
            </a:r>
          </a:p>
        </p:txBody>
      </p:sp>
      <p:sp>
        <p:nvSpPr>
          <p:cNvPr id="3" name="Slide Number Placeholder 2"/>
          <p:cNvSpPr>
            <a:spLocks noGrp="1"/>
          </p:cNvSpPr>
          <p:nvPr>
            <p:ph type="sldNum" sz="quarter" idx="12"/>
          </p:nvPr>
        </p:nvSpPr>
        <p:spPr/>
        <p:txBody>
          <a:bodyPr/>
          <a:lstStyle/>
          <a:p>
            <a:fld id="{E88313A4-D10E-41D5-831C-7CFA180AA981}" type="slidenum">
              <a:rPr lang="en-US" smtClean="0"/>
              <a:pPr/>
              <a:t>15</a:t>
            </a:fld>
            <a:endParaRPr lang="en-US"/>
          </a:p>
        </p:txBody>
      </p:sp>
      <p:sp>
        <p:nvSpPr>
          <p:cNvPr id="2" name="Footer Placeholder 1"/>
          <p:cNvSpPr>
            <a:spLocks noGrp="1"/>
          </p:cNvSpPr>
          <p:nvPr>
            <p:ph type="ftr" sz="quarter" idx="11"/>
          </p:nvPr>
        </p:nvSpPr>
        <p:spPr/>
        <p:txBody>
          <a:bodyPr/>
          <a:lstStyle/>
          <a:p>
            <a:r>
              <a:rPr lang="en-US"/>
              <a:t>Upchurch Watson White &amp; Max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vert="horz" lIns="91440" tIns="45720" rIns="91440" bIns="45720" rtlCol="0" anchor="ctr">
            <a:noAutofit/>
          </a:bodyPr>
          <a:lstStyle/>
          <a:p>
            <a:r>
              <a:rPr lang="en-US" sz="3600" dirty="0"/>
              <a:t>Shape of the Table Issues</a:t>
            </a:r>
          </a:p>
        </p:txBody>
      </p:sp>
      <p:sp>
        <p:nvSpPr>
          <p:cNvPr id="22531" name="Rectangle 3"/>
          <p:cNvSpPr>
            <a:spLocks noGrp="1" noChangeArrowheads="1"/>
          </p:cNvSpPr>
          <p:nvPr>
            <p:ph idx="1"/>
          </p:nvPr>
        </p:nvSpPr>
        <p:spPr>
          <a:xfrm>
            <a:off x="1009443" y="1438172"/>
            <a:ext cx="7125112" cy="3038578"/>
          </a:xfrm>
        </p:spPr>
        <p:txBody>
          <a:bodyPr>
            <a:noAutofit/>
          </a:bodyPr>
          <a:lstStyle/>
          <a:p>
            <a:pPr>
              <a:lnSpc>
                <a:spcPct val="80000"/>
              </a:lnSpc>
            </a:pPr>
            <a:r>
              <a:rPr lang="en-US" sz="2300" b="1" dirty="0"/>
              <a:t>Format for the Mediation</a:t>
            </a:r>
          </a:p>
          <a:p>
            <a:pPr lvl="1">
              <a:lnSpc>
                <a:spcPct val="80000"/>
              </a:lnSpc>
              <a:buFont typeface="Wingdings" panose="05000000000000000000" pitchFamily="2" charset="2"/>
              <a:buChar char="§"/>
            </a:pPr>
            <a:r>
              <a:rPr lang="en-US" sz="2300" dirty="0"/>
              <a:t>Pre-mediation submissions – open, closed</a:t>
            </a:r>
            <a:br>
              <a:rPr lang="en-US" sz="2300" dirty="0"/>
            </a:br>
            <a:r>
              <a:rPr lang="en-US" sz="2300" dirty="0"/>
              <a:t>or both ?</a:t>
            </a:r>
          </a:p>
          <a:p>
            <a:pPr lvl="1">
              <a:lnSpc>
                <a:spcPct val="80000"/>
              </a:lnSpc>
              <a:buFont typeface="Wingdings" panose="05000000000000000000" pitchFamily="2" charset="2"/>
              <a:buChar char="§"/>
            </a:pPr>
            <a:r>
              <a:rPr lang="en-US" sz="2300" dirty="0"/>
              <a:t>Attendees – Who should be there?</a:t>
            </a:r>
          </a:p>
          <a:p>
            <a:pPr lvl="1">
              <a:lnSpc>
                <a:spcPct val="80000"/>
              </a:lnSpc>
              <a:buFont typeface="Wingdings" panose="05000000000000000000" pitchFamily="2" charset="2"/>
              <a:buChar char="§"/>
            </a:pPr>
            <a:r>
              <a:rPr lang="en-US" sz="2300" dirty="0"/>
              <a:t>Opening Presentations – timing, players,</a:t>
            </a:r>
            <a:br>
              <a:rPr lang="en-US" sz="2300" dirty="0"/>
            </a:br>
            <a:r>
              <a:rPr lang="en-US" sz="2300" dirty="0"/>
              <a:t>rebuttal, interactive?</a:t>
            </a:r>
          </a:p>
          <a:p>
            <a:pPr lvl="1">
              <a:lnSpc>
                <a:spcPct val="80000"/>
              </a:lnSpc>
              <a:buFont typeface="Wingdings" panose="05000000000000000000" pitchFamily="2" charset="2"/>
              <a:buChar char="§"/>
            </a:pPr>
            <a:r>
              <a:rPr lang="en-US" sz="2300" dirty="0"/>
              <a:t>Caucuses – timing, players, sequence? </a:t>
            </a:r>
          </a:p>
          <a:p>
            <a:pPr lvl="1">
              <a:lnSpc>
                <a:spcPct val="80000"/>
              </a:lnSpc>
              <a:buFont typeface="Wingdings" panose="05000000000000000000" pitchFamily="2" charset="2"/>
              <a:buChar char="§"/>
            </a:pPr>
            <a:r>
              <a:rPr lang="en-US" sz="2300" dirty="0"/>
              <a:t>Closure – special requirements? </a:t>
            </a:r>
          </a:p>
          <a:p>
            <a:pPr>
              <a:lnSpc>
                <a:spcPct val="80000"/>
              </a:lnSpc>
              <a:buFont typeface="Wingdings" pitchFamily="2" charset="2"/>
              <a:buNone/>
            </a:pPr>
            <a:endParaRPr lang="en-US" sz="2300" dirty="0"/>
          </a:p>
        </p:txBody>
      </p:sp>
      <p:sp>
        <p:nvSpPr>
          <p:cNvPr id="4" name="Rectangle 3"/>
          <p:cNvSpPr/>
          <p:nvPr/>
        </p:nvSpPr>
        <p:spPr>
          <a:xfrm>
            <a:off x="7086600" y="44023"/>
            <a:ext cx="1399742" cy="4508927"/>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8700" dirty="0">
                <a:ln w="11430"/>
                <a:solidFill>
                  <a:schemeClr val="accent6">
                    <a:lumMod val="50000"/>
                  </a:schemeClr>
                </a:solidFill>
                <a:effectLst>
                  <a:outerShdw blurRad="80000" dist="40000" dir="5040000" algn="tl">
                    <a:srgbClr val="000000">
                      <a:alpha val="30000"/>
                    </a:srgbClr>
                  </a:outerShdw>
                </a:effectLst>
                <a:latin typeface="AngsanaUPC" panose="02020603050405020304" pitchFamily="18" charset="-34"/>
                <a:cs typeface="AngsanaUPC" panose="02020603050405020304" pitchFamily="18" charset="-34"/>
              </a:rPr>
              <a:t>2</a:t>
            </a:r>
          </a:p>
        </p:txBody>
      </p:sp>
      <p:sp>
        <p:nvSpPr>
          <p:cNvPr id="3" name="Slide Number Placeholder 2"/>
          <p:cNvSpPr>
            <a:spLocks noGrp="1"/>
          </p:cNvSpPr>
          <p:nvPr>
            <p:ph type="sldNum" sz="quarter" idx="12"/>
          </p:nvPr>
        </p:nvSpPr>
        <p:spPr/>
        <p:txBody>
          <a:bodyPr/>
          <a:lstStyle/>
          <a:p>
            <a:fld id="{E88313A4-D10E-41D5-831C-7CFA180AA981}" type="slidenum">
              <a:rPr lang="en-US" smtClean="0"/>
              <a:pPr/>
              <a:t>16</a:t>
            </a:fld>
            <a:endParaRPr lang="en-US"/>
          </a:p>
        </p:txBody>
      </p:sp>
      <p:sp>
        <p:nvSpPr>
          <p:cNvPr id="2" name="Footer Placeholder 1"/>
          <p:cNvSpPr>
            <a:spLocks noGrp="1"/>
          </p:cNvSpPr>
          <p:nvPr>
            <p:ph type="ftr" sz="quarter" idx="11"/>
          </p:nvPr>
        </p:nvSpPr>
        <p:spPr/>
        <p:txBody>
          <a:bodyPr/>
          <a:lstStyle/>
          <a:p>
            <a:r>
              <a:rPr lang="en-US"/>
              <a:t>Upchurch Watson White &amp; Max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vert="horz" lIns="91440" tIns="45720" rIns="91440" bIns="45720" rtlCol="0" anchor="ctr">
            <a:noAutofit/>
          </a:bodyPr>
          <a:lstStyle/>
          <a:p>
            <a:r>
              <a:rPr lang="en-US" sz="3600" dirty="0"/>
              <a:t>Shape of the Table Issues</a:t>
            </a:r>
          </a:p>
        </p:txBody>
      </p:sp>
      <p:sp>
        <p:nvSpPr>
          <p:cNvPr id="18435" name="Rectangle 3"/>
          <p:cNvSpPr>
            <a:spLocks noGrp="1" noChangeArrowheads="1"/>
          </p:cNvSpPr>
          <p:nvPr>
            <p:ph idx="1"/>
          </p:nvPr>
        </p:nvSpPr>
        <p:spPr>
          <a:xfrm>
            <a:off x="533400" y="1352550"/>
            <a:ext cx="7125112" cy="3038578"/>
          </a:xfrm>
        </p:spPr>
        <p:txBody>
          <a:bodyPr>
            <a:normAutofit/>
          </a:bodyPr>
          <a:lstStyle/>
          <a:p>
            <a:pPr>
              <a:lnSpc>
                <a:spcPct val="90000"/>
              </a:lnSpc>
            </a:pPr>
            <a:r>
              <a:rPr lang="en-US" sz="2400" b="1" dirty="0"/>
              <a:t>Mediation Ground Rules</a:t>
            </a:r>
            <a:br>
              <a:rPr lang="en-US" sz="2400" b="1" dirty="0"/>
            </a:br>
            <a:r>
              <a:rPr lang="en-US" sz="2400" dirty="0"/>
              <a:t>– </a:t>
            </a:r>
            <a:r>
              <a:rPr lang="en-US" sz="2400" i="1" dirty="0"/>
              <a:t>three essential elements: </a:t>
            </a:r>
          </a:p>
          <a:p>
            <a:pPr lvl="1">
              <a:lnSpc>
                <a:spcPct val="80000"/>
              </a:lnSpc>
              <a:buFont typeface="Wingdings" panose="05000000000000000000" pitchFamily="2" charset="2"/>
              <a:buChar char="§"/>
            </a:pPr>
            <a:r>
              <a:rPr lang="en-US" sz="2800" dirty="0"/>
              <a:t>	</a:t>
            </a:r>
            <a:r>
              <a:rPr lang="en-US" sz="2300" dirty="0"/>
              <a:t>Confidentiality will be maintained</a:t>
            </a:r>
          </a:p>
          <a:p>
            <a:pPr lvl="1">
              <a:lnSpc>
                <a:spcPct val="80000"/>
              </a:lnSpc>
              <a:buFont typeface="Wingdings" panose="05000000000000000000" pitchFamily="2" charset="2"/>
              <a:buChar char="§"/>
            </a:pPr>
            <a:r>
              <a:rPr lang="en-US" sz="2300" dirty="0"/>
              <a:t>	Parties will participate in the process</a:t>
            </a:r>
          </a:p>
          <a:p>
            <a:pPr lvl="1">
              <a:lnSpc>
                <a:spcPct val="80000"/>
              </a:lnSpc>
              <a:buFont typeface="Wingdings" panose="05000000000000000000" pitchFamily="2" charset="2"/>
              <a:buChar char="§"/>
            </a:pPr>
            <a:r>
              <a:rPr lang="en-US" sz="2300" dirty="0"/>
              <a:t>	Authority will be present</a:t>
            </a:r>
          </a:p>
          <a:p>
            <a:pPr>
              <a:lnSpc>
                <a:spcPct val="90000"/>
              </a:lnSpc>
              <a:buFont typeface="Wingdings" pitchFamily="2" charset="2"/>
              <a:buNone/>
            </a:pPr>
            <a:endParaRPr lang="en-US" sz="2800" dirty="0"/>
          </a:p>
        </p:txBody>
      </p:sp>
      <p:sp>
        <p:nvSpPr>
          <p:cNvPr id="4" name="Rectangle 3"/>
          <p:cNvSpPr/>
          <p:nvPr/>
        </p:nvSpPr>
        <p:spPr>
          <a:xfrm>
            <a:off x="7287058" y="44023"/>
            <a:ext cx="1399742" cy="4508927"/>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8700" dirty="0">
                <a:ln w="11430"/>
                <a:solidFill>
                  <a:schemeClr val="accent6">
                    <a:lumMod val="50000"/>
                  </a:schemeClr>
                </a:solidFill>
                <a:effectLst>
                  <a:outerShdw blurRad="80000" dist="40000" dir="5040000" algn="tl">
                    <a:srgbClr val="000000">
                      <a:alpha val="30000"/>
                    </a:srgbClr>
                  </a:outerShdw>
                </a:effectLst>
                <a:latin typeface="AngsanaUPC" panose="02020603050405020304" pitchFamily="18" charset="-34"/>
                <a:cs typeface="AngsanaUPC" panose="02020603050405020304" pitchFamily="18" charset="-34"/>
              </a:rPr>
              <a:t>2</a:t>
            </a:r>
          </a:p>
        </p:txBody>
      </p:sp>
      <p:sp>
        <p:nvSpPr>
          <p:cNvPr id="3" name="Slide Number Placeholder 2"/>
          <p:cNvSpPr>
            <a:spLocks noGrp="1"/>
          </p:cNvSpPr>
          <p:nvPr>
            <p:ph type="sldNum" sz="quarter" idx="12"/>
          </p:nvPr>
        </p:nvSpPr>
        <p:spPr/>
        <p:txBody>
          <a:bodyPr/>
          <a:lstStyle/>
          <a:p>
            <a:fld id="{E88313A4-D10E-41D5-831C-7CFA180AA981}" type="slidenum">
              <a:rPr lang="en-US" smtClean="0"/>
              <a:pPr/>
              <a:t>17</a:t>
            </a:fld>
            <a:endParaRPr lang="en-US"/>
          </a:p>
        </p:txBody>
      </p:sp>
      <p:sp>
        <p:nvSpPr>
          <p:cNvPr id="2" name="Footer Placeholder 1"/>
          <p:cNvSpPr>
            <a:spLocks noGrp="1"/>
          </p:cNvSpPr>
          <p:nvPr>
            <p:ph type="ftr" sz="quarter" idx="11"/>
          </p:nvPr>
        </p:nvSpPr>
        <p:spPr/>
        <p:txBody>
          <a:bodyPr/>
          <a:lstStyle/>
          <a:p>
            <a:r>
              <a:rPr lang="en-US"/>
              <a:t>Upchurch Watson White &amp; Max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vert="horz" lIns="91440" tIns="45720" rIns="91440" bIns="45720" rtlCol="0" anchor="ctr">
            <a:noAutofit/>
          </a:bodyPr>
          <a:lstStyle/>
          <a:p>
            <a:r>
              <a:rPr lang="en-US" sz="3600" dirty="0"/>
              <a:t>Shape of the Table Issues</a:t>
            </a:r>
          </a:p>
        </p:txBody>
      </p:sp>
      <p:sp>
        <p:nvSpPr>
          <p:cNvPr id="72707" name="Rectangle 3"/>
          <p:cNvSpPr>
            <a:spLocks noGrp="1" noChangeArrowheads="1"/>
          </p:cNvSpPr>
          <p:nvPr>
            <p:ph idx="1"/>
          </p:nvPr>
        </p:nvSpPr>
        <p:spPr>
          <a:xfrm>
            <a:off x="1009443" y="1200150"/>
            <a:ext cx="7125112" cy="3193949"/>
          </a:xfrm>
        </p:spPr>
        <p:txBody>
          <a:bodyPr>
            <a:normAutofit fontScale="85000" lnSpcReduction="20000"/>
          </a:bodyPr>
          <a:lstStyle/>
          <a:p>
            <a:r>
              <a:rPr lang="en-US" sz="2800" b="1" i="1" dirty="0"/>
              <a:t>A Word About Authority . . .</a:t>
            </a:r>
          </a:p>
          <a:p>
            <a:pPr lvl="1">
              <a:lnSpc>
                <a:spcPct val="120000"/>
              </a:lnSpc>
              <a:buFont typeface="Wingdings" panose="05000000000000000000" pitchFamily="2" charset="2"/>
              <a:buChar char="§"/>
            </a:pPr>
            <a:r>
              <a:rPr lang="en-US" sz="2500" dirty="0"/>
              <a:t>	Lack of Authority major cause of mediation</a:t>
            </a:r>
            <a:br>
              <a:rPr lang="en-US" sz="2500" dirty="0"/>
            </a:br>
            <a:r>
              <a:rPr lang="en-US" sz="2500" dirty="0"/>
              <a:t>failure</a:t>
            </a:r>
          </a:p>
          <a:p>
            <a:pPr lvl="1">
              <a:buFont typeface="Wingdings" panose="05000000000000000000" pitchFamily="2" charset="2"/>
              <a:buChar char="§"/>
            </a:pPr>
            <a:r>
              <a:rPr lang="en-US" sz="2500" dirty="0"/>
              <a:t>	Insurance authority  </a:t>
            </a:r>
          </a:p>
          <a:p>
            <a:pPr lvl="1">
              <a:buFont typeface="Wingdings" panose="05000000000000000000" pitchFamily="2" charset="2"/>
              <a:buChar char="§"/>
            </a:pPr>
            <a:r>
              <a:rPr lang="en-US" sz="2500" dirty="0"/>
              <a:t>	Corporate authority</a:t>
            </a:r>
          </a:p>
          <a:p>
            <a:pPr lvl="1">
              <a:buFont typeface="Wingdings" panose="05000000000000000000" pitchFamily="2" charset="2"/>
              <a:buChar char="§"/>
            </a:pPr>
            <a:r>
              <a:rPr lang="en-US" sz="2500" dirty="0"/>
              <a:t>	Governmental authority</a:t>
            </a:r>
            <a:br>
              <a:rPr lang="en-US" sz="2500" dirty="0"/>
            </a:br>
            <a:endParaRPr lang="en-US" sz="2500" dirty="0"/>
          </a:p>
          <a:p>
            <a:pPr algn="ctr">
              <a:buFont typeface="Wingdings" pitchFamily="2" charset="2"/>
              <a:buNone/>
            </a:pPr>
            <a:r>
              <a:rPr lang="en-US" sz="2400" b="1" dirty="0">
                <a:solidFill>
                  <a:srgbClr val="FFFF00"/>
                </a:solidFill>
              </a:rPr>
              <a:t>Get the right players to the table</a:t>
            </a:r>
            <a:r>
              <a:rPr lang="en-US" sz="2400" dirty="0"/>
              <a:t> </a:t>
            </a:r>
          </a:p>
        </p:txBody>
      </p:sp>
      <p:sp>
        <p:nvSpPr>
          <p:cNvPr id="4" name="Rectangle 3"/>
          <p:cNvSpPr/>
          <p:nvPr/>
        </p:nvSpPr>
        <p:spPr>
          <a:xfrm>
            <a:off x="7287058" y="44023"/>
            <a:ext cx="1399742" cy="4508927"/>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8700" dirty="0">
                <a:ln w="11430"/>
                <a:solidFill>
                  <a:schemeClr val="accent6">
                    <a:lumMod val="50000"/>
                  </a:schemeClr>
                </a:solidFill>
                <a:effectLst>
                  <a:outerShdw blurRad="80000" dist="40000" dir="5040000" algn="tl">
                    <a:srgbClr val="000000">
                      <a:alpha val="30000"/>
                    </a:srgbClr>
                  </a:outerShdw>
                </a:effectLst>
                <a:latin typeface="AngsanaUPC" panose="02020603050405020304" pitchFamily="18" charset="-34"/>
                <a:cs typeface="AngsanaUPC" panose="02020603050405020304" pitchFamily="18" charset="-34"/>
              </a:rPr>
              <a:t>2</a:t>
            </a:r>
          </a:p>
        </p:txBody>
      </p:sp>
      <p:sp>
        <p:nvSpPr>
          <p:cNvPr id="3" name="Slide Number Placeholder 2"/>
          <p:cNvSpPr>
            <a:spLocks noGrp="1"/>
          </p:cNvSpPr>
          <p:nvPr>
            <p:ph type="sldNum" sz="quarter" idx="12"/>
          </p:nvPr>
        </p:nvSpPr>
        <p:spPr/>
        <p:txBody>
          <a:bodyPr/>
          <a:lstStyle/>
          <a:p>
            <a:fld id="{E88313A4-D10E-41D5-831C-7CFA180AA981}" type="slidenum">
              <a:rPr lang="en-US" smtClean="0"/>
              <a:pPr/>
              <a:t>18</a:t>
            </a:fld>
            <a:endParaRPr lang="en-US"/>
          </a:p>
        </p:txBody>
      </p:sp>
      <p:sp>
        <p:nvSpPr>
          <p:cNvPr id="2" name="Footer Placeholder 1"/>
          <p:cNvSpPr>
            <a:spLocks noGrp="1"/>
          </p:cNvSpPr>
          <p:nvPr>
            <p:ph type="ftr" sz="quarter" idx="11"/>
          </p:nvPr>
        </p:nvSpPr>
        <p:spPr/>
        <p:txBody>
          <a:bodyPr/>
          <a:lstStyle/>
          <a:p>
            <a:r>
              <a:rPr lang="en-US"/>
              <a:t>Upchurch Watson White &amp; Max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009443" y="506794"/>
            <a:ext cx="7372557" cy="693356"/>
          </a:xfrm>
        </p:spPr>
        <p:txBody>
          <a:bodyPr vert="horz" lIns="91440" tIns="45720" rIns="91440" bIns="45720" rtlCol="0" anchor="ctr">
            <a:noAutofit/>
          </a:bodyPr>
          <a:lstStyle/>
          <a:p>
            <a:r>
              <a:rPr lang="en-US" sz="3600" dirty="0"/>
              <a:t>Step Three – Preparing the</a:t>
            </a:r>
            <a:br>
              <a:rPr lang="en-US" sz="3600" dirty="0"/>
            </a:br>
            <a:r>
              <a:rPr lang="en-US" sz="3600" dirty="0"/>
              <a:t>Mediation Team	</a:t>
            </a:r>
          </a:p>
        </p:txBody>
      </p:sp>
      <p:sp>
        <p:nvSpPr>
          <p:cNvPr id="19459" name="Rectangle 3"/>
          <p:cNvSpPr>
            <a:spLocks noGrp="1" noChangeArrowheads="1"/>
          </p:cNvSpPr>
          <p:nvPr>
            <p:ph idx="1"/>
          </p:nvPr>
        </p:nvSpPr>
        <p:spPr>
          <a:xfrm>
            <a:off x="1009443" y="1428750"/>
            <a:ext cx="7125112" cy="2971800"/>
          </a:xfrm>
        </p:spPr>
        <p:txBody>
          <a:bodyPr>
            <a:normAutofit fontScale="85000" lnSpcReduction="20000"/>
          </a:bodyPr>
          <a:lstStyle/>
          <a:p>
            <a:pPr>
              <a:lnSpc>
                <a:spcPct val="80000"/>
              </a:lnSpc>
            </a:pPr>
            <a:r>
              <a:rPr lang="en-US" sz="2800" b="1" dirty="0"/>
              <a:t>The Team:</a:t>
            </a:r>
          </a:p>
          <a:p>
            <a:pPr>
              <a:lnSpc>
                <a:spcPct val="80000"/>
              </a:lnSpc>
              <a:buFont typeface="Wingdings" pitchFamily="2" charset="2"/>
              <a:buNone/>
            </a:pPr>
            <a:r>
              <a:rPr lang="en-US" sz="2800" dirty="0"/>
              <a:t>	</a:t>
            </a:r>
            <a:r>
              <a:rPr lang="en-US" sz="2800" dirty="0">
                <a:latin typeface="Franklin Gothic Medium Cond"/>
              </a:rPr>
              <a:t>■   </a:t>
            </a:r>
            <a:r>
              <a:rPr lang="en-US" sz="2800" dirty="0"/>
              <a:t>Opening Presentation Players</a:t>
            </a:r>
          </a:p>
          <a:p>
            <a:pPr lvl="2">
              <a:lnSpc>
                <a:spcPct val="80000"/>
              </a:lnSpc>
              <a:buFont typeface="Wingdings" pitchFamily="2" charset="2"/>
              <a:buNone/>
            </a:pPr>
            <a:r>
              <a:rPr lang="en-US" sz="2800" dirty="0"/>
              <a:t>	Counsel, Principals, Experts, Techies </a:t>
            </a:r>
          </a:p>
          <a:p>
            <a:pPr>
              <a:lnSpc>
                <a:spcPct val="80000"/>
              </a:lnSpc>
              <a:buFont typeface="Wingdings" pitchFamily="2" charset="2"/>
              <a:buNone/>
            </a:pPr>
            <a:r>
              <a:rPr lang="en-US" sz="2800" dirty="0"/>
              <a:t>	</a:t>
            </a:r>
            <a:r>
              <a:rPr lang="en-US" sz="2800" dirty="0">
                <a:latin typeface="Franklin Gothic Medium Cond"/>
              </a:rPr>
              <a:t>■   </a:t>
            </a:r>
            <a:r>
              <a:rPr lang="en-US" sz="2800" dirty="0"/>
              <a:t>Caucus Players</a:t>
            </a:r>
          </a:p>
          <a:p>
            <a:pPr lvl="2">
              <a:lnSpc>
                <a:spcPct val="80000"/>
              </a:lnSpc>
              <a:buFont typeface="Wingdings" pitchFamily="2" charset="2"/>
              <a:buNone/>
            </a:pPr>
            <a:r>
              <a:rPr lang="en-US" sz="2800" dirty="0"/>
              <a:t>	Information Sources</a:t>
            </a:r>
          </a:p>
          <a:p>
            <a:pPr lvl="2">
              <a:lnSpc>
                <a:spcPct val="80000"/>
              </a:lnSpc>
              <a:buFont typeface="Wingdings" pitchFamily="2" charset="2"/>
              <a:buNone/>
            </a:pPr>
            <a:r>
              <a:rPr lang="en-US" sz="2800" dirty="0"/>
              <a:t>   Negotiators</a:t>
            </a:r>
          </a:p>
          <a:p>
            <a:pPr>
              <a:lnSpc>
                <a:spcPct val="80000"/>
              </a:lnSpc>
              <a:buFont typeface="Wingdings" pitchFamily="2" charset="2"/>
              <a:buNone/>
            </a:pPr>
            <a:r>
              <a:rPr lang="en-US" sz="2800" dirty="0"/>
              <a:t>	</a:t>
            </a:r>
            <a:r>
              <a:rPr lang="en-US" sz="2800" dirty="0">
                <a:latin typeface="Franklin Gothic Medium Cond"/>
              </a:rPr>
              <a:t>■   </a:t>
            </a:r>
            <a:r>
              <a:rPr lang="en-US" sz="2800" dirty="0"/>
              <a:t>Decision Makers</a:t>
            </a:r>
          </a:p>
          <a:p>
            <a:pPr lvl="2">
              <a:lnSpc>
                <a:spcPct val="80000"/>
              </a:lnSpc>
              <a:spcAft>
                <a:spcPts val="1200"/>
              </a:spcAft>
              <a:buFont typeface="Wingdings" pitchFamily="2" charset="2"/>
              <a:buNone/>
            </a:pPr>
            <a:r>
              <a:rPr lang="en-US" sz="2800" dirty="0"/>
              <a:t>	The </a:t>
            </a:r>
            <a:r>
              <a:rPr lang="en-US" sz="2800" b="1" dirty="0"/>
              <a:t>REAL</a:t>
            </a:r>
            <a:r>
              <a:rPr lang="en-US" sz="2800" dirty="0"/>
              <a:t> authority</a:t>
            </a:r>
          </a:p>
        </p:txBody>
      </p:sp>
      <p:sp>
        <p:nvSpPr>
          <p:cNvPr id="4" name="Rectangle 3"/>
          <p:cNvSpPr/>
          <p:nvPr/>
        </p:nvSpPr>
        <p:spPr>
          <a:xfrm>
            <a:off x="7287058" y="44023"/>
            <a:ext cx="1399742" cy="4508927"/>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8700" dirty="0">
                <a:ln w="11430"/>
                <a:solidFill>
                  <a:schemeClr val="accent6">
                    <a:lumMod val="50000"/>
                  </a:schemeClr>
                </a:solidFill>
                <a:effectLst>
                  <a:outerShdw blurRad="80000" dist="40000" dir="5040000" algn="tl">
                    <a:srgbClr val="000000">
                      <a:alpha val="30000"/>
                    </a:srgbClr>
                  </a:outerShdw>
                </a:effectLst>
                <a:latin typeface="AngsanaUPC" panose="02020603050405020304" pitchFamily="18" charset="-34"/>
                <a:cs typeface="AngsanaUPC" panose="02020603050405020304" pitchFamily="18" charset="-34"/>
              </a:rPr>
              <a:t>3</a:t>
            </a:r>
          </a:p>
        </p:txBody>
      </p:sp>
      <p:sp>
        <p:nvSpPr>
          <p:cNvPr id="3" name="Slide Number Placeholder 2"/>
          <p:cNvSpPr>
            <a:spLocks noGrp="1"/>
          </p:cNvSpPr>
          <p:nvPr>
            <p:ph type="sldNum" sz="quarter" idx="12"/>
          </p:nvPr>
        </p:nvSpPr>
        <p:spPr>
          <a:xfrm>
            <a:off x="572659" y="4552950"/>
            <a:ext cx="608287" cy="273844"/>
          </a:xfrm>
        </p:spPr>
        <p:txBody>
          <a:bodyPr/>
          <a:lstStyle/>
          <a:p>
            <a:fld id="{E88313A4-D10E-41D5-831C-7CFA180AA981}" type="slidenum">
              <a:rPr lang="en-US" smtClean="0"/>
              <a:pPr/>
              <a:t>19</a:t>
            </a:fld>
            <a:endParaRPr lang="en-US" dirty="0"/>
          </a:p>
        </p:txBody>
      </p:sp>
      <p:sp>
        <p:nvSpPr>
          <p:cNvPr id="2" name="Footer Placeholder 1"/>
          <p:cNvSpPr>
            <a:spLocks noGrp="1"/>
          </p:cNvSpPr>
          <p:nvPr>
            <p:ph type="ftr" sz="quarter" idx="11"/>
          </p:nvPr>
        </p:nvSpPr>
        <p:spPr/>
        <p:txBody>
          <a:bodyPr/>
          <a:lstStyle/>
          <a:p>
            <a:r>
              <a:rPr lang="en-US"/>
              <a:t>Upchurch Watson White &amp; Max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a:t>The Overall Checklist:</a:t>
            </a:r>
          </a:p>
        </p:txBody>
      </p:sp>
      <p:sp>
        <p:nvSpPr>
          <p:cNvPr id="10243" name="Rectangle 3"/>
          <p:cNvSpPr>
            <a:spLocks noGrp="1" noChangeArrowheads="1"/>
          </p:cNvSpPr>
          <p:nvPr>
            <p:ph idx="1"/>
          </p:nvPr>
        </p:nvSpPr>
        <p:spPr>
          <a:xfrm>
            <a:off x="1009443" y="1507921"/>
            <a:ext cx="7125112" cy="2587829"/>
          </a:xfrm>
        </p:spPr>
        <p:txBody>
          <a:bodyPr numCol="2">
            <a:normAutofit/>
          </a:bodyPr>
          <a:lstStyle/>
          <a:p>
            <a:r>
              <a:rPr lang="en-US" sz="2400" dirty="0"/>
              <a:t>Preparing the Client</a:t>
            </a:r>
          </a:p>
          <a:p>
            <a:r>
              <a:rPr lang="en-US" sz="2400" dirty="0"/>
              <a:t>Preparing the “Shape of the Table”</a:t>
            </a:r>
          </a:p>
          <a:p>
            <a:r>
              <a:rPr lang="en-US" sz="2400" dirty="0"/>
              <a:t>Preparing the Mediation Team</a:t>
            </a:r>
          </a:p>
          <a:p>
            <a:pPr>
              <a:spcAft>
                <a:spcPts val="1800"/>
              </a:spcAft>
            </a:pPr>
            <a:r>
              <a:rPr lang="en-US" sz="2400" dirty="0"/>
              <a:t>Preparing the Format</a:t>
            </a:r>
          </a:p>
          <a:p>
            <a:pPr>
              <a:spcAft>
                <a:spcPts val="1800"/>
              </a:spcAft>
            </a:pPr>
            <a:r>
              <a:rPr lang="en-US" sz="2400" dirty="0"/>
              <a:t>Preparing to Avoid Impasse</a:t>
            </a:r>
          </a:p>
          <a:p>
            <a:pPr>
              <a:spcAft>
                <a:spcPts val="1800"/>
              </a:spcAft>
            </a:pPr>
            <a:r>
              <a:rPr lang="en-US" sz="2400" dirty="0"/>
              <a:t>Preparing for Closure</a:t>
            </a:r>
          </a:p>
        </p:txBody>
      </p:sp>
      <p:sp>
        <p:nvSpPr>
          <p:cNvPr id="3" name="Slide Number Placeholder 2"/>
          <p:cNvSpPr>
            <a:spLocks noGrp="1"/>
          </p:cNvSpPr>
          <p:nvPr>
            <p:ph type="sldNum" sz="quarter" idx="12"/>
          </p:nvPr>
        </p:nvSpPr>
        <p:spPr/>
        <p:txBody>
          <a:bodyPr/>
          <a:lstStyle/>
          <a:p>
            <a:fld id="{E88313A4-D10E-41D5-831C-7CFA180AA981}" type="slidenum">
              <a:rPr lang="en-US" smtClean="0"/>
              <a:pPr/>
              <a:t>2</a:t>
            </a:fld>
            <a:endParaRPr lang="en-US"/>
          </a:p>
        </p:txBody>
      </p:sp>
      <p:sp>
        <p:nvSpPr>
          <p:cNvPr id="2" name="Footer Placeholder 1"/>
          <p:cNvSpPr>
            <a:spLocks noGrp="1"/>
          </p:cNvSpPr>
          <p:nvPr>
            <p:ph type="ftr" sz="quarter" idx="11"/>
          </p:nvPr>
        </p:nvSpPr>
        <p:spPr/>
        <p:txBody>
          <a:bodyPr/>
          <a:lstStyle/>
          <a:p>
            <a:r>
              <a:rPr lang="en-US"/>
              <a:t>Upchurch Watson White &amp; Max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idx="1"/>
          </p:nvPr>
        </p:nvSpPr>
        <p:spPr/>
        <p:txBody>
          <a:bodyPr>
            <a:normAutofit/>
          </a:bodyPr>
          <a:lstStyle/>
          <a:p>
            <a:r>
              <a:rPr lang="en-US" sz="2400" b="1" i="1" dirty="0"/>
              <a:t>A word about Experts . . .</a:t>
            </a:r>
          </a:p>
          <a:p>
            <a:pPr>
              <a:buFont typeface="Wingdings" pitchFamily="2" charset="2"/>
              <a:buNone/>
            </a:pPr>
            <a:r>
              <a:rPr lang="en-US" sz="2400" dirty="0"/>
              <a:t>	</a:t>
            </a:r>
            <a:r>
              <a:rPr lang="en-US" sz="2400" dirty="0">
                <a:latin typeface="Franklin Gothic Medium Cond"/>
              </a:rPr>
              <a:t> ■   </a:t>
            </a:r>
            <a:r>
              <a:rPr lang="en-US" sz="2400" dirty="0"/>
              <a:t>Experts can take over the case</a:t>
            </a:r>
          </a:p>
          <a:p>
            <a:pPr>
              <a:buFont typeface="Wingdings" pitchFamily="2" charset="2"/>
              <a:buNone/>
            </a:pPr>
            <a:r>
              <a:rPr lang="en-US" sz="2400" dirty="0"/>
              <a:t>	</a:t>
            </a:r>
            <a:r>
              <a:rPr lang="en-US" sz="2400" dirty="0">
                <a:latin typeface="Franklin Gothic Medium Cond"/>
              </a:rPr>
              <a:t> ■   </a:t>
            </a:r>
            <a:r>
              <a:rPr lang="en-US" sz="2400" dirty="0"/>
              <a:t>Expert input or “Spin Doctors”?</a:t>
            </a:r>
          </a:p>
          <a:p>
            <a:pPr>
              <a:buFont typeface="Wingdings" pitchFamily="2" charset="2"/>
              <a:buNone/>
            </a:pPr>
            <a:r>
              <a:rPr lang="en-US" sz="2400" dirty="0"/>
              <a:t>	</a:t>
            </a:r>
            <a:r>
              <a:rPr lang="en-US" sz="2400" dirty="0">
                <a:latin typeface="Franklin Gothic Medium Cond"/>
              </a:rPr>
              <a:t> ■   </a:t>
            </a:r>
            <a:r>
              <a:rPr lang="en-US" sz="2400" dirty="0"/>
              <a:t>Another agenda? </a:t>
            </a:r>
          </a:p>
        </p:txBody>
      </p:sp>
      <p:sp>
        <p:nvSpPr>
          <p:cNvPr id="4" name="Rectangle 3"/>
          <p:cNvSpPr/>
          <p:nvPr/>
        </p:nvSpPr>
        <p:spPr>
          <a:xfrm>
            <a:off x="7287058" y="44023"/>
            <a:ext cx="1399742" cy="4508927"/>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8700" dirty="0">
                <a:ln w="11430"/>
                <a:solidFill>
                  <a:schemeClr val="accent6">
                    <a:lumMod val="50000"/>
                  </a:schemeClr>
                </a:solidFill>
                <a:effectLst>
                  <a:outerShdw blurRad="80000" dist="40000" dir="5040000" algn="tl">
                    <a:srgbClr val="000000">
                      <a:alpha val="30000"/>
                    </a:srgbClr>
                  </a:outerShdw>
                </a:effectLst>
                <a:latin typeface="AngsanaUPC" panose="02020603050405020304" pitchFamily="18" charset="-34"/>
                <a:cs typeface="AngsanaUPC" panose="02020603050405020304" pitchFamily="18" charset="-34"/>
              </a:rPr>
              <a:t>3</a:t>
            </a:r>
          </a:p>
        </p:txBody>
      </p:sp>
      <p:sp>
        <p:nvSpPr>
          <p:cNvPr id="5" name="Rectangle 2"/>
          <p:cNvSpPr txBox="1">
            <a:spLocks noChangeArrowheads="1"/>
          </p:cNvSpPr>
          <p:nvPr/>
        </p:nvSpPr>
        <p:spPr>
          <a:xfrm>
            <a:off x="1009443" y="506794"/>
            <a:ext cx="7372557" cy="693356"/>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pPr>
            <a:r>
              <a:rPr lang="en-US" sz="3600" b="0" dirty="0"/>
              <a:t>Preparing the Mediation Team	</a:t>
            </a:r>
          </a:p>
        </p:txBody>
      </p:sp>
      <p:sp>
        <p:nvSpPr>
          <p:cNvPr id="6" name="Slide Number Placeholder 5"/>
          <p:cNvSpPr>
            <a:spLocks noGrp="1"/>
          </p:cNvSpPr>
          <p:nvPr>
            <p:ph type="sldNum" sz="quarter" idx="12"/>
          </p:nvPr>
        </p:nvSpPr>
        <p:spPr/>
        <p:txBody>
          <a:bodyPr/>
          <a:lstStyle/>
          <a:p>
            <a:fld id="{E88313A4-D10E-41D5-831C-7CFA180AA981}" type="slidenum">
              <a:rPr lang="en-US" smtClean="0"/>
              <a:pPr/>
              <a:t>20</a:t>
            </a:fld>
            <a:endParaRPr lang="en-US"/>
          </a:p>
        </p:txBody>
      </p:sp>
      <p:sp>
        <p:nvSpPr>
          <p:cNvPr id="2" name="Footer Placeholder 1"/>
          <p:cNvSpPr>
            <a:spLocks noGrp="1"/>
          </p:cNvSpPr>
          <p:nvPr>
            <p:ph type="ftr" sz="quarter" idx="11"/>
          </p:nvPr>
        </p:nvSpPr>
        <p:spPr/>
        <p:txBody>
          <a:bodyPr/>
          <a:lstStyle/>
          <a:p>
            <a:r>
              <a:rPr lang="en-US"/>
              <a:t>Upchurch Watson White &amp; Max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vert="horz" lIns="91440" tIns="45720" rIns="91440" bIns="45720" rtlCol="0" anchor="ctr">
            <a:noAutofit/>
          </a:bodyPr>
          <a:lstStyle/>
          <a:p>
            <a:r>
              <a:rPr lang="en-US" sz="3600" dirty="0"/>
              <a:t>Step Four – Preparing the</a:t>
            </a:r>
            <a:br>
              <a:rPr lang="en-US" sz="3600" dirty="0"/>
            </a:br>
            <a:r>
              <a:rPr lang="en-US" sz="3600" dirty="0"/>
              <a:t>Opening Presentation </a:t>
            </a:r>
          </a:p>
        </p:txBody>
      </p:sp>
      <p:sp>
        <p:nvSpPr>
          <p:cNvPr id="20483" name="Rectangle 3"/>
          <p:cNvSpPr>
            <a:spLocks noGrp="1" noChangeArrowheads="1"/>
          </p:cNvSpPr>
          <p:nvPr>
            <p:ph idx="1"/>
          </p:nvPr>
        </p:nvSpPr>
        <p:spPr>
          <a:xfrm>
            <a:off x="1009443" y="1885950"/>
            <a:ext cx="7125112" cy="2743200"/>
          </a:xfrm>
        </p:spPr>
        <p:txBody>
          <a:bodyPr>
            <a:noAutofit/>
          </a:bodyPr>
          <a:lstStyle/>
          <a:p>
            <a:pPr>
              <a:lnSpc>
                <a:spcPct val="90000"/>
              </a:lnSpc>
            </a:pPr>
            <a:r>
              <a:rPr lang="en-US" sz="2400" dirty="0"/>
              <a:t>	Tell the client’s story for the client</a:t>
            </a:r>
            <a:br>
              <a:rPr lang="en-US" sz="2400" dirty="0"/>
            </a:br>
            <a:r>
              <a:rPr lang="en-US" sz="2400" dirty="0"/>
              <a:t>– </a:t>
            </a:r>
            <a:r>
              <a:rPr lang="en-US" sz="2400" i="1" dirty="0"/>
              <a:t>the venting function</a:t>
            </a:r>
            <a:r>
              <a:rPr lang="en-US" sz="2400" dirty="0"/>
              <a:t>	</a:t>
            </a:r>
          </a:p>
          <a:p>
            <a:pPr>
              <a:lnSpc>
                <a:spcPct val="90000"/>
              </a:lnSpc>
            </a:pPr>
            <a:r>
              <a:rPr lang="en-US" sz="2400" dirty="0"/>
              <a:t>	Tell the opposition “the other side of the story”</a:t>
            </a:r>
            <a:br>
              <a:rPr lang="en-US" sz="2400" dirty="0"/>
            </a:br>
            <a:r>
              <a:rPr lang="en-US" sz="2400" dirty="0"/>
              <a:t>– </a:t>
            </a:r>
            <a:r>
              <a:rPr lang="en-US" sz="2400" i="1" dirty="0"/>
              <a:t>the evaluative function</a:t>
            </a:r>
            <a:endParaRPr lang="en-US" sz="2400" dirty="0"/>
          </a:p>
          <a:p>
            <a:pPr>
              <a:lnSpc>
                <a:spcPct val="90000"/>
              </a:lnSpc>
            </a:pPr>
            <a:r>
              <a:rPr lang="en-US" sz="2400" dirty="0"/>
              <a:t>	Right tone and demeanor to communicate</a:t>
            </a:r>
          </a:p>
          <a:p>
            <a:pPr>
              <a:lnSpc>
                <a:spcPct val="50000"/>
              </a:lnSpc>
            </a:pPr>
            <a:r>
              <a:rPr lang="en-US" sz="2400" dirty="0"/>
              <a:t>	Visual aids</a:t>
            </a:r>
          </a:p>
          <a:p>
            <a:pPr marL="0" indent="0" algn="ctr">
              <a:lnSpc>
                <a:spcPct val="50000"/>
              </a:lnSpc>
              <a:buNone/>
            </a:pPr>
            <a:r>
              <a:rPr lang="en-US" sz="2000" b="1" dirty="0">
                <a:solidFill>
                  <a:srgbClr val="FFFF00"/>
                </a:solidFill>
              </a:rPr>
              <a:t>Give them a reason to change their minds</a:t>
            </a:r>
            <a:r>
              <a:rPr lang="en-US" sz="3600" b="1" dirty="0">
                <a:solidFill>
                  <a:srgbClr val="FFFF00"/>
                </a:solidFill>
              </a:rPr>
              <a:t>. </a:t>
            </a:r>
          </a:p>
          <a:p>
            <a:pPr>
              <a:lnSpc>
                <a:spcPct val="90000"/>
              </a:lnSpc>
            </a:pPr>
            <a:endParaRPr lang="en-US" sz="2400" dirty="0"/>
          </a:p>
        </p:txBody>
      </p:sp>
      <p:sp>
        <p:nvSpPr>
          <p:cNvPr id="4" name="Rectangle 3"/>
          <p:cNvSpPr/>
          <p:nvPr/>
        </p:nvSpPr>
        <p:spPr>
          <a:xfrm>
            <a:off x="7287058" y="44023"/>
            <a:ext cx="1399742" cy="4508927"/>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8700" dirty="0">
                <a:ln w="11430"/>
                <a:solidFill>
                  <a:schemeClr val="accent6">
                    <a:lumMod val="50000"/>
                  </a:schemeClr>
                </a:solidFill>
                <a:effectLst>
                  <a:outerShdw blurRad="80000" dist="40000" dir="5040000" algn="tl">
                    <a:srgbClr val="000000">
                      <a:alpha val="30000"/>
                    </a:srgbClr>
                  </a:outerShdw>
                </a:effectLst>
                <a:latin typeface="AngsanaUPC" panose="02020603050405020304" pitchFamily="18" charset="-34"/>
                <a:cs typeface="AngsanaUPC" panose="02020603050405020304" pitchFamily="18" charset="-34"/>
              </a:rPr>
              <a:t>4</a:t>
            </a:r>
          </a:p>
        </p:txBody>
      </p:sp>
      <p:sp>
        <p:nvSpPr>
          <p:cNvPr id="3" name="Slide Number Placeholder 2"/>
          <p:cNvSpPr>
            <a:spLocks noGrp="1"/>
          </p:cNvSpPr>
          <p:nvPr>
            <p:ph type="sldNum" sz="quarter" idx="12"/>
          </p:nvPr>
        </p:nvSpPr>
        <p:spPr>
          <a:xfrm>
            <a:off x="572659" y="4583906"/>
            <a:ext cx="608287" cy="273844"/>
          </a:xfrm>
        </p:spPr>
        <p:txBody>
          <a:bodyPr/>
          <a:lstStyle/>
          <a:p>
            <a:fld id="{E88313A4-D10E-41D5-831C-7CFA180AA981}" type="slidenum">
              <a:rPr lang="en-US" smtClean="0"/>
              <a:pPr/>
              <a:t>21</a:t>
            </a:fld>
            <a:endParaRPr lang="en-US" dirty="0"/>
          </a:p>
        </p:txBody>
      </p:sp>
      <p:sp>
        <p:nvSpPr>
          <p:cNvPr id="2" name="Footer Placeholder 1"/>
          <p:cNvSpPr>
            <a:spLocks noGrp="1"/>
          </p:cNvSpPr>
          <p:nvPr>
            <p:ph type="ftr" sz="quarter" idx="11"/>
          </p:nvPr>
        </p:nvSpPr>
        <p:spPr>
          <a:xfrm>
            <a:off x="1180946" y="4552950"/>
            <a:ext cx="5256399" cy="273844"/>
          </a:xfrm>
        </p:spPr>
        <p:txBody>
          <a:bodyPr/>
          <a:lstStyle/>
          <a:p>
            <a:r>
              <a:rPr lang="en-US"/>
              <a:t>Upchurch Watson White &amp; Max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1009443" y="1428750"/>
            <a:ext cx="7125112" cy="3038578"/>
          </a:xfrm>
        </p:spPr>
        <p:txBody>
          <a:bodyPr>
            <a:normAutofit fontScale="92500" lnSpcReduction="20000"/>
          </a:bodyPr>
          <a:lstStyle/>
          <a:p>
            <a:pPr>
              <a:lnSpc>
                <a:spcPct val="80000"/>
              </a:lnSpc>
            </a:pPr>
            <a:r>
              <a:rPr lang="en-US" sz="2800" dirty="0"/>
              <a:t>Address the defenses</a:t>
            </a:r>
          </a:p>
          <a:p>
            <a:pPr>
              <a:lnSpc>
                <a:spcPct val="80000"/>
              </a:lnSpc>
            </a:pPr>
            <a:r>
              <a:rPr lang="en-US" sz="2800" dirty="0"/>
              <a:t>Separate facts from contentions</a:t>
            </a:r>
          </a:p>
          <a:p>
            <a:pPr>
              <a:lnSpc>
                <a:spcPct val="80000"/>
              </a:lnSpc>
            </a:pPr>
            <a:r>
              <a:rPr lang="en-US" sz="2800" dirty="0"/>
              <a:t>Itemize damages</a:t>
            </a:r>
          </a:p>
          <a:p>
            <a:pPr>
              <a:lnSpc>
                <a:spcPct val="80000"/>
              </a:lnSpc>
            </a:pPr>
            <a:r>
              <a:rPr lang="en-US" sz="2800" dirty="0"/>
              <a:t>Minimize argument</a:t>
            </a:r>
          </a:p>
          <a:p>
            <a:pPr>
              <a:lnSpc>
                <a:spcPct val="80000"/>
              </a:lnSpc>
            </a:pPr>
            <a:r>
              <a:rPr lang="en-US" sz="2800" dirty="0"/>
              <a:t>Eliminate exaggeration</a:t>
            </a:r>
          </a:p>
          <a:p>
            <a:pPr>
              <a:lnSpc>
                <a:spcPct val="80000"/>
              </a:lnSpc>
            </a:pPr>
            <a:r>
              <a:rPr lang="en-US" sz="2800" dirty="0"/>
              <a:t>Hit the high points – sell your case</a:t>
            </a:r>
          </a:p>
          <a:p>
            <a:pPr algn="ctr">
              <a:lnSpc>
                <a:spcPct val="80000"/>
              </a:lnSpc>
              <a:spcBef>
                <a:spcPts val="1200"/>
              </a:spcBef>
              <a:buFont typeface="Wingdings" pitchFamily="2" charset="2"/>
              <a:buNone/>
            </a:pPr>
            <a:r>
              <a:rPr lang="en-US" sz="2800" dirty="0"/>
              <a:t> </a:t>
            </a:r>
            <a:r>
              <a:rPr lang="en-US" sz="2800" b="1" dirty="0">
                <a:solidFill>
                  <a:srgbClr val="FFFF00"/>
                </a:solidFill>
              </a:rPr>
              <a:t>Remember your audience!</a:t>
            </a:r>
          </a:p>
          <a:p>
            <a:pPr>
              <a:lnSpc>
                <a:spcPct val="80000"/>
              </a:lnSpc>
            </a:pPr>
            <a:endParaRPr lang="en-US" sz="2800" dirty="0"/>
          </a:p>
        </p:txBody>
      </p:sp>
      <p:sp>
        <p:nvSpPr>
          <p:cNvPr id="4" name="Rectangle 2"/>
          <p:cNvSpPr txBox="1">
            <a:spLocks noChangeArrowheads="1"/>
          </p:cNvSpPr>
          <p:nvPr/>
        </p:nvSpPr>
        <p:spPr>
          <a:xfrm>
            <a:off x="1161843" y="514350"/>
            <a:ext cx="7125113" cy="693356"/>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pPr>
            <a:r>
              <a:rPr lang="en-US" sz="3600" b="0" dirty="0"/>
              <a:t>Preparing the Opening Presentation </a:t>
            </a:r>
          </a:p>
        </p:txBody>
      </p:sp>
      <p:sp>
        <p:nvSpPr>
          <p:cNvPr id="6" name="Rectangle 5"/>
          <p:cNvSpPr/>
          <p:nvPr/>
        </p:nvSpPr>
        <p:spPr>
          <a:xfrm>
            <a:off x="6629400" y="44023"/>
            <a:ext cx="1399742" cy="4508927"/>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8700" dirty="0">
                <a:ln w="11430"/>
                <a:solidFill>
                  <a:schemeClr val="accent6">
                    <a:lumMod val="50000"/>
                  </a:schemeClr>
                </a:solidFill>
                <a:effectLst>
                  <a:outerShdw blurRad="80000" dist="40000" dir="5040000" algn="tl">
                    <a:srgbClr val="000000">
                      <a:alpha val="30000"/>
                    </a:srgbClr>
                  </a:outerShdw>
                </a:effectLst>
                <a:latin typeface="AngsanaUPC" panose="02020603050405020304" pitchFamily="18" charset="-34"/>
                <a:cs typeface="AngsanaUPC" panose="02020603050405020304" pitchFamily="18" charset="-34"/>
              </a:rPr>
              <a:t>4</a:t>
            </a:r>
          </a:p>
        </p:txBody>
      </p:sp>
      <p:sp>
        <p:nvSpPr>
          <p:cNvPr id="5" name="Slide Number Placeholder 4"/>
          <p:cNvSpPr>
            <a:spLocks noGrp="1"/>
          </p:cNvSpPr>
          <p:nvPr>
            <p:ph type="sldNum" sz="quarter" idx="12"/>
          </p:nvPr>
        </p:nvSpPr>
        <p:spPr/>
        <p:txBody>
          <a:bodyPr/>
          <a:lstStyle/>
          <a:p>
            <a:fld id="{E88313A4-D10E-41D5-831C-7CFA180AA981}" type="slidenum">
              <a:rPr lang="en-US" smtClean="0"/>
              <a:pPr/>
              <a:t>22</a:t>
            </a:fld>
            <a:endParaRPr lang="en-US"/>
          </a:p>
        </p:txBody>
      </p:sp>
      <p:sp>
        <p:nvSpPr>
          <p:cNvPr id="2" name="Footer Placeholder 1"/>
          <p:cNvSpPr>
            <a:spLocks noGrp="1"/>
          </p:cNvSpPr>
          <p:nvPr>
            <p:ph type="ftr" sz="quarter" idx="11"/>
          </p:nvPr>
        </p:nvSpPr>
        <p:spPr/>
        <p:txBody>
          <a:bodyPr/>
          <a:lstStyle/>
          <a:p>
            <a:r>
              <a:rPr lang="en-US"/>
              <a:t>Upchurch Watson White &amp; Max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09443" y="438150"/>
            <a:ext cx="7125113" cy="693356"/>
          </a:xfrm>
        </p:spPr>
        <p:txBody>
          <a:bodyPr vert="horz" lIns="91440" tIns="45720" rIns="91440" bIns="45720" rtlCol="0" anchor="ctr">
            <a:noAutofit/>
          </a:bodyPr>
          <a:lstStyle/>
          <a:p>
            <a:r>
              <a:rPr lang="en-US" sz="3600" dirty="0"/>
              <a:t>Step  Five – Preparing</a:t>
            </a:r>
            <a:br>
              <a:rPr lang="en-US" sz="3600" dirty="0"/>
            </a:br>
            <a:r>
              <a:rPr lang="en-US" sz="3600" dirty="0"/>
              <a:t>for Caucus Sessions </a:t>
            </a:r>
          </a:p>
        </p:txBody>
      </p:sp>
      <p:sp>
        <p:nvSpPr>
          <p:cNvPr id="23555" name="Rectangle 3"/>
          <p:cNvSpPr>
            <a:spLocks noGrp="1" noChangeArrowheads="1"/>
          </p:cNvSpPr>
          <p:nvPr>
            <p:ph idx="1"/>
          </p:nvPr>
        </p:nvSpPr>
        <p:spPr>
          <a:xfrm>
            <a:off x="1009443" y="1590572"/>
            <a:ext cx="7125112" cy="3038578"/>
          </a:xfrm>
        </p:spPr>
        <p:txBody>
          <a:bodyPr>
            <a:normAutofit/>
          </a:bodyPr>
          <a:lstStyle/>
          <a:p>
            <a:pPr>
              <a:lnSpc>
                <a:spcPct val="80000"/>
              </a:lnSpc>
            </a:pPr>
            <a:r>
              <a:rPr lang="en-US" sz="2400" b="1" dirty="0"/>
              <a:t>Most under-prepared area </a:t>
            </a:r>
          </a:p>
          <a:p>
            <a:pPr>
              <a:lnSpc>
                <a:spcPct val="80000"/>
              </a:lnSpc>
              <a:buFont typeface="Wingdings" pitchFamily="2" charset="2"/>
              <a:buNone/>
            </a:pPr>
            <a:r>
              <a:rPr lang="en-US" sz="2400" dirty="0"/>
              <a:t>	</a:t>
            </a:r>
            <a:r>
              <a:rPr lang="en-US" sz="2400" b="1" dirty="0"/>
              <a:t>Purpose:</a:t>
            </a:r>
          </a:p>
          <a:p>
            <a:pPr>
              <a:lnSpc>
                <a:spcPct val="80000"/>
              </a:lnSpc>
              <a:buFont typeface="Wingdings" pitchFamily="2" charset="2"/>
              <a:buNone/>
            </a:pPr>
            <a:r>
              <a:rPr lang="en-US" sz="2400" dirty="0"/>
              <a:t>	Mediator “probes vulnerabilities”</a:t>
            </a:r>
          </a:p>
          <a:p>
            <a:pPr lvl="2">
              <a:lnSpc>
                <a:spcPct val="80000"/>
              </a:lnSpc>
            </a:pPr>
            <a:r>
              <a:rPr lang="en-US" dirty="0"/>
              <a:t>Reality check on claim and defenses</a:t>
            </a:r>
          </a:p>
          <a:p>
            <a:pPr>
              <a:lnSpc>
                <a:spcPct val="80000"/>
              </a:lnSpc>
              <a:buFont typeface="Wingdings" pitchFamily="2" charset="2"/>
              <a:buNone/>
            </a:pPr>
            <a:r>
              <a:rPr lang="en-US" sz="2400" dirty="0"/>
              <a:t>	Mediator explores settlement options</a:t>
            </a:r>
          </a:p>
          <a:p>
            <a:pPr lvl="2">
              <a:lnSpc>
                <a:spcPct val="80000"/>
              </a:lnSpc>
            </a:pPr>
            <a:r>
              <a:rPr lang="en-US" dirty="0"/>
              <a:t>Brainstorms settlement scenarios</a:t>
            </a:r>
          </a:p>
          <a:p>
            <a:pPr>
              <a:lnSpc>
                <a:spcPct val="80000"/>
              </a:lnSpc>
              <a:buFont typeface="Wingdings" pitchFamily="2" charset="2"/>
              <a:buNone/>
            </a:pPr>
            <a:r>
              <a:rPr lang="en-US" sz="2400" dirty="0"/>
              <a:t>	Mediator facilitates negotiations</a:t>
            </a:r>
          </a:p>
          <a:p>
            <a:pPr>
              <a:lnSpc>
                <a:spcPct val="80000"/>
              </a:lnSpc>
            </a:pPr>
            <a:endParaRPr lang="en-US" sz="2400" dirty="0"/>
          </a:p>
        </p:txBody>
      </p:sp>
      <p:sp>
        <p:nvSpPr>
          <p:cNvPr id="4" name="Rectangle 3"/>
          <p:cNvSpPr/>
          <p:nvPr/>
        </p:nvSpPr>
        <p:spPr>
          <a:xfrm>
            <a:off x="6629400" y="44023"/>
            <a:ext cx="1399742" cy="4508927"/>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8700" dirty="0">
                <a:ln w="11430"/>
                <a:solidFill>
                  <a:schemeClr val="accent6">
                    <a:lumMod val="50000"/>
                  </a:schemeClr>
                </a:solidFill>
                <a:effectLst>
                  <a:outerShdw blurRad="80000" dist="40000" dir="5040000" algn="tl">
                    <a:srgbClr val="000000">
                      <a:alpha val="30000"/>
                    </a:srgbClr>
                  </a:outerShdw>
                </a:effectLst>
                <a:latin typeface="AngsanaUPC" panose="02020603050405020304" pitchFamily="18" charset="-34"/>
                <a:cs typeface="AngsanaUPC" panose="02020603050405020304" pitchFamily="18" charset="-34"/>
              </a:rPr>
              <a:t>5</a:t>
            </a:r>
          </a:p>
        </p:txBody>
      </p:sp>
      <p:sp>
        <p:nvSpPr>
          <p:cNvPr id="3" name="Slide Number Placeholder 2"/>
          <p:cNvSpPr>
            <a:spLocks noGrp="1"/>
          </p:cNvSpPr>
          <p:nvPr>
            <p:ph type="sldNum" sz="quarter" idx="12"/>
          </p:nvPr>
        </p:nvSpPr>
        <p:spPr>
          <a:xfrm>
            <a:off x="572659" y="4507706"/>
            <a:ext cx="608287" cy="273844"/>
          </a:xfrm>
        </p:spPr>
        <p:txBody>
          <a:bodyPr/>
          <a:lstStyle/>
          <a:p>
            <a:fld id="{E88313A4-D10E-41D5-831C-7CFA180AA981}" type="slidenum">
              <a:rPr lang="en-US" smtClean="0"/>
              <a:pPr/>
              <a:t>23</a:t>
            </a:fld>
            <a:endParaRPr lang="en-US" dirty="0"/>
          </a:p>
        </p:txBody>
      </p:sp>
      <p:sp>
        <p:nvSpPr>
          <p:cNvPr id="2" name="Footer Placeholder 1"/>
          <p:cNvSpPr>
            <a:spLocks noGrp="1"/>
          </p:cNvSpPr>
          <p:nvPr>
            <p:ph type="ftr" sz="quarter" idx="11"/>
          </p:nvPr>
        </p:nvSpPr>
        <p:spPr>
          <a:xfrm>
            <a:off x="1182655" y="4551554"/>
            <a:ext cx="5141945" cy="229996"/>
          </a:xfrm>
        </p:spPr>
        <p:txBody>
          <a:bodyPr/>
          <a:lstStyle/>
          <a:p>
            <a:r>
              <a:rPr lang="en-US" dirty="0"/>
              <a:t>Upchurch Watson White &amp; Max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vert="horz" lIns="91440" tIns="45720" rIns="91440" bIns="45720" rtlCol="0" anchor="ctr">
            <a:noAutofit/>
          </a:bodyPr>
          <a:lstStyle/>
          <a:p>
            <a:r>
              <a:rPr lang="en-US" sz="3600" dirty="0"/>
              <a:t>Caucus Sessions</a:t>
            </a:r>
          </a:p>
        </p:txBody>
      </p:sp>
      <p:sp>
        <p:nvSpPr>
          <p:cNvPr id="81923" name="Rectangle 3"/>
          <p:cNvSpPr>
            <a:spLocks noGrp="1" noChangeArrowheads="1"/>
          </p:cNvSpPr>
          <p:nvPr>
            <p:ph idx="1"/>
          </p:nvPr>
        </p:nvSpPr>
        <p:spPr>
          <a:xfrm>
            <a:off x="1009443" y="1514372"/>
            <a:ext cx="7125112" cy="3038578"/>
          </a:xfrm>
        </p:spPr>
        <p:txBody>
          <a:bodyPr>
            <a:normAutofit fontScale="85000" lnSpcReduction="20000"/>
          </a:bodyPr>
          <a:lstStyle/>
          <a:p>
            <a:pPr>
              <a:buFont typeface="Wingdings" pitchFamily="2" charset="2"/>
              <a:buNone/>
            </a:pPr>
            <a:r>
              <a:rPr lang="en-US" sz="4400" b="1" dirty="0"/>
              <a:t> </a:t>
            </a:r>
            <a:r>
              <a:rPr lang="en-US" sz="2800" b="1" dirty="0"/>
              <a:t>Exploring the Settlement Options</a:t>
            </a:r>
          </a:p>
          <a:p>
            <a:r>
              <a:rPr lang="en-US" sz="2800" dirty="0"/>
              <a:t>Brainstorming the Settlement Options </a:t>
            </a:r>
          </a:p>
          <a:p>
            <a:pPr>
              <a:buFont typeface="Wingdings" pitchFamily="2" charset="2"/>
              <a:buNone/>
            </a:pPr>
            <a:r>
              <a:rPr lang="en-US" sz="2800" dirty="0"/>
              <a:t>		</a:t>
            </a:r>
            <a:r>
              <a:rPr lang="en-US" sz="2800" dirty="0">
                <a:latin typeface="Franklin Gothic Medium Cond"/>
              </a:rPr>
              <a:t> ■  </a:t>
            </a:r>
            <a:r>
              <a:rPr lang="en-US" sz="2800" i="1" dirty="0"/>
              <a:t>Define the interests to accommodate</a:t>
            </a:r>
          </a:p>
          <a:p>
            <a:pPr>
              <a:buFont typeface="Wingdings" pitchFamily="2" charset="2"/>
              <a:buNone/>
            </a:pPr>
            <a:r>
              <a:rPr lang="en-US" sz="2800" i="1" dirty="0"/>
              <a:t>		</a:t>
            </a:r>
            <a:r>
              <a:rPr lang="en-US" sz="2800" dirty="0">
                <a:latin typeface="Franklin Gothic Medium Cond"/>
              </a:rPr>
              <a:t> ■  </a:t>
            </a:r>
            <a:r>
              <a:rPr lang="en-US" sz="2800" b="1" i="1" dirty="0"/>
              <a:t>Both</a:t>
            </a:r>
            <a:r>
              <a:rPr lang="en-US" sz="2800" i="1" dirty="0"/>
              <a:t> sides’ interests</a:t>
            </a:r>
          </a:p>
          <a:p>
            <a:pPr>
              <a:buFont typeface="Wingdings" pitchFamily="2" charset="2"/>
              <a:buNone/>
            </a:pPr>
            <a:r>
              <a:rPr lang="en-US" sz="2800" i="1" dirty="0"/>
              <a:t>		</a:t>
            </a:r>
            <a:r>
              <a:rPr lang="en-US" sz="2800" dirty="0">
                <a:latin typeface="Franklin Gothic Medium Cond"/>
              </a:rPr>
              <a:t> ■  </a:t>
            </a:r>
            <a:r>
              <a:rPr lang="en-US" sz="2800" i="1" dirty="0"/>
              <a:t>Let the Mediator do his job</a:t>
            </a:r>
          </a:p>
          <a:p>
            <a:pPr>
              <a:buFont typeface="Wingdings" pitchFamily="2" charset="2"/>
              <a:buNone/>
            </a:pPr>
            <a:r>
              <a:rPr lang="en-US" sz="2800" i="1" dirty="0"/>
              <a:t>	</a:t>
            </a:r>
            <a:endParaRPr lang="en-US" sz="4400" dirty="0"/>
          </a:p>
          <a:p>
            <a:pPr>
              <a:buFont typeface="Wingdings" pitchFamily="2" charset="2"/>
              <a:buNone/>
            </a:pPr>
            <a:endParaRPr lang="en-US" sz="4400" dirty="0"/>
          </a:p>
          <a:p>
            <a:endParaRPr lang="en-US" dirty="0"/>
          </a:p>
        </p:txBody>
      </p:sp>
      <p:sp>
        <p:nvSpPr>
          <p:cNvPr id="4" name="Rectangle 3"/>
          <p:cNvSpPr/>
          <p:nvPr/>
        </p:nvSpPr>
        <p:spPr>
          <a:xfrm>
            <a:off x="6629400" y="44023"/>
            <a:ext cx="1399742" cy="4508927"/>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8700" dirty="0">
                <a:ln w="11430"/>
                <a:solidFill>
                  <a:schemeClr val="accent6">
                    <a:lumMod val="50000"/>
                  </a:schemeClr>
                </a:solidFill>
                <a:effectLst>
                  <a:outerShdw blurRad="80000" dist="40000" dir="5040000" algn="tl">
                    <a:srgbClr val="000000">
                      <a:alpha val="30000"/>
                    </a:srgbClr>
                  </a:outerShdw>
                </a:effectLst>
                <a:latin typeface="AngsanaUPC" panose="02020603050405020304" pitchFamily="18" charset="-34"/>
                <a:cs typeface="AngsanaUPC" panose="02020603050405020304" pitchFamily="18" charset="-34"/>
              </a:rPr>
              <a:t>5</a:t>
            </a:r>
          </a:p>
        </p:txBody>
      </p:sp>
      <p:sp>
        <p:nvSpPr>
          <p:cNvPr id="3" name="Slide Number Placeholder 2"/>
          <p:cNvSpPr>
            <a:spLocks noGrp="1"/>
          </p:cNvSpPr>
          <p:nvPr>
            <p:ph type="sldNum" sz="quarter" idx="12"/>
          </p:nvPr>
        </p:nvSpPr>
        <p:spPr/>
        <p:txBody>
          <a:bodyPr/>
          <a:lstStyle/>
          <a:p>
            <a:fld id="{E88313A4-D10E-41D5-831C-7CFA180AA981}" type="slidenum">
              <a:rPr lang="en-US" smtClean="0"/>
              <a:pPr/>
              <a:t>24</a:t>
            </a:fld>
            <a:endParaRPr lang="en-US"/>
          </a:p>
        </p:txBody>
      </p:sp>
      <p:sp>
        <p:nvSpPr>
          <p:cNvPr id="2" name="Footer Placeholder 1"/>
          <p:cNvSpPr>
            <a:spLocks noGrp="1"/>
          </p:cNvSpPr>
          <p:nvPr>
            <p:ph type="ftr" sz="quarter" idx="11"/>
          </p:nvPr>
        </p:nvSpPr>
        <p:spPr/>
        <p:txBody>
          <a:bodyPr/>
          <a:lstStyle/>
          <a:p>
            <a:r>
              <a:rPr lang="en-US"/>
              <a:t>Upchurch Watson White &amp; Max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1009443" y="361950"/>
            <a:ext cx="7125113" cy="693356"/>
          </a:xfrm>
        </p:spPr>
        <p:txBody>
          <a:bodyPr vert="horz" lIns="91440" tIns="45720" rIns="91440" bIns="45720" rtlCol="0" anchor="ctr">
            <a:noAutofit/>
          </a:bodyPr>
          <a:lstStyle/>
          <a:p>
            <a:r>
              <a:rPr lang="en-US" sz="3600" dirty="0"/>
              <a:t>Caucus Sessions</a:t>
            </a:r>
          </a:p>
        </p:txBody>
      </p:sp>
      <p:sp>
        <p:nvSpPr>
          <p:cNvPr id="70659" name="Rectangle 3"/>
          <p:cNvSpPr>
            <a:spLocks noGrp="1" noChangeArrowheads="1"/>
          </p:cNvSpPr>
          <p:nvPr>
            <p:ph idx="1"/>
          </p:nvPr>
        </p:nvSpPr>
        <p:spPr>
          <a:xfrm>
            <a:off x="1009443" y="1047750"/>
            <a:ext cx="7125112" cy="3422549"/>
          </a:xfrm>
        </p:spPr>
        <p:txBody>
          <a:bodyPr>
            <a:normAutofit fontScale="85000" lnSpcReduction="20000"/>
          </a:bodyPr>
          <a:lstStyle/>
          <a:p>
            <a:r>
              <a:rPr lang="en-US" sz="2800" b="1" dirty="0"/>
              <a:t>The “Money Questions”</a:t>
            </a:r>
            <a:r>
              <a:rPr lang="en-US" sz="2800" dirty="0"/>
              <a:t> </a:t>
            </a:r>
          </a:p>
          <a:p>
            <a:pPr>
              <a:buFont typeface="Wingdings" pitchFamily="2" charset="2"/>
              <a:buNone/>
            </a:pPr>
            <a:r>
              <a:rPr lang="en-US" sz="2800" dirty="0"/>
              <a:t>	</a:t>
            </a:r>
            <a:r>
              <a:rPr lang="en-US" sz="2800" dirty="0">
                <a:latin typeface="Franklin Gothic Medium Cond"/>
              </a:rPr>
              <a:t> ■   </a:t>
            </a:r>
            <a:r>
              <a:rPr lang="en-US" sz="2800" dirty="0"/>
              <a:t>Know the cost of the litigation</a:t>
            </a:r>
          </a:p>
          <a:p>
            <a:pPr>
              <a:buFont typeface="Wingdings" pitchFamily="2" charset="2"/>
              <a:buNone/>
            </a:pPr>
            <a:r>
              <a:rPr lang="en-US" sz="2800" dirty="0"/>
              <a:t>	</a:t>
            </a:r>
            <a:r>
              <a:rPr lang="en-US" sz="2800" dirty="0">
                <a:latin typeface="Franklin Gothic Medium Cond"/>
              </a:rPr>
              <a:t> ■   </a:t>
            </a:r>
            <a:r>
              <a:rPr lang="en-US" sz="2800" dirty="0"/>
              <a:t>Know the cost of the remedy</a:t>
            </a:r>
          </a:p>
          <a:p>
            <a:pPr>
              <a:buFont typeface="Wingdings" pitchFamily="2" charset="2"/>
              <a:buNone/>
            </a:pPr>
            <a:r>
              <a:rPr lang="en-US" sz="2800" dirty="0">
                <a:latin typeface="Franklin Gothic Medium Cond"/>
              </a:rPr>
              <a:t>       ■   </a:t>
            </a:r>
            <a:r>
              <a:rPr lang="en-US" sz="2800" dirty="0"/>
              <a:t>Know the value of the case </a:t>
            </a:r>
          </a:p>
          <a:p>
            <a:pPr lvl="1">
              <a:buFont typeface="Wingdings" pitchFamily="2" charset="2"/>
              <a:buNone/>
            </a:pPr>
            <a:r>
              <a:rPr lang="en-US" sz="2600" dirty="0"/>
              <a:t>		</a:t>
            </a:r>
            <a:r>
              <a:rPr lang="en-US" sz="2600" i="1" dirty="0"/>
              <a:t>Damage analysis</a:t>
            </a:r>
          </a:p>
          <a:p>
            <a:pPr lvl="1">
              <a:buFont typeface="Wingdings" pitchFamily="2" charset="2"/>
              <a:buNone/>
            </a:pPr>
            <a:r>
              <a:rPr lang="en-US" sz="2600" dirty="0"/>
              <a:t>		</a:t>
            </a:r>
            <a:r>
              <a:rPr lang="en-US" sz="2600" i="1" dirty="0"/>
              <a:t>Jury verdict data</a:t>
            </a:r>
            <a:br>
              <a:rPr lang="en-US" sz="2600" i="1" dirty="0"/>
            </a:br>
            <a:endParaRPr lang="en-US" sz="2600" i="1" dirty="0"/>
          </a:p>
          <a:p>
            <a:pPr algn="ctr">
              <a:buFont typeface="Wingdings" pitchFamily="2" charset="2"/>
              <a:buNone/>
            </a:pPr>
            <a:r>
              <a:rPr lang="en-US" sz="2800" b="1" dirty="0">
                <a:solidFill>
                  <a:srgbClr val="FFFF00"/>
                </a:solidFill>
              </a:rPr>
              <a:t>Know where you want to go</a:t>
            </a:r>
          </a:p>
        </p:txBody>
      </p:sp>
      <p:sp>
        <p:nvSpPr>
          <p:cNvPr id="4" name="Rectangle 3"/>
          <p:cNvSpPr/>
          <p:nvPr/>
        </p:nvSpPr>
        <p:spPr>
          <a:xfrm>
            <a:off x="6629400" y="44023"/>
            <a:ext cx="1399742" cy="4508927"/>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8700" dirty="0">
                <a:ln w="11430"/>
                <a:solidFill>
                  <a:schemeClr val="accent6">
                    <a:lumMod val="50000"/>
                  </a:schemeClr>
                </a:solidFill>
                <a:effectLst>
                  <a:outerShdw blurRad="80000" dist="40000" dir="5040000" algn="tl">
                    <a:srgbClr val="000000">
                      <a:alpha val="30000"/>
                    </a:srgbClr>
                  </a:outerShdw>
                </a:effectLst>
                <a:latin typeface="AngsanaUPC" panose="02020603050405020304" pitchFamily="18" charset="-34"/>
                <a:cs typeface="AngsanaUPC" panose="02020603050405020304" pitchFamily="18" charset="-34"/>
              </a:rPr>
              <a:t>5</a:t>
            </a:r>
          </a:p>
        </p:txBody>
      </p:sp>
      <p:sp>
        <p:nvSpPr>
          <p:cNvPr id="3" name="Slide Number Placeholder 2"/>
          <p:cNvSpPr>
            <a:spLocks noGrp="1"/>
          </p:cNvSpPr>
          <p:nvPr>
            <p:ph type="sldNum" sz="quarter" idx="12"/>
          </p:nvPr>
        </p:nvSpPr>
        <p:spPr>
          <a:xfrm>
            <a:off x="572659" y="4507706"/>
            <a:ext cx="608287" cy="273844"/>
          </a:xfrm>
        </p:spPr>
        <p:txBody>
          <a:bodyPr/>
          <a:lstStyle/>
          <a:p>
            <a:fld id="{E88313A4-D10E-41D5-831C-7CFA180AA981}" type="slidenum">
              <a:rPr lang="en-US" smtClean="0"/>
              <a:pPr/>
              <a:t>25</a:t>
            </a:fld>
            <a:endParaRPr lang="en-US" dirty="0"/>
          </a:p>
        </p:txBody>
      </p:sp>
      <p:sp>
        <p:nvSpPr>
          <p:cNvPr id="2" name="Footer Placeholder 1"/>
          <p:cNvSpPr>
            <a:spLocks noGrp="1"/>
          </p:cNvSpPr>
          <p:nvPr>
            <p:ph type="ftr" sz="quarter" idx="11"/>
          </p:nvPr>
        </p:nvSpPr>
        <p:spPr/>
        <p:txBody>
          <a:bodyPr/>
          <a:lstStyle/>
          <a:p>
            <a:r>
              <a:rPr lang="en-US"/>
              <a:t>Upchurch Watson White &amp; Max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vert="horz" lIns="91440" tIns="45720" rIns="91440" bIns="45720" rtlCol="0" anchor="ctr">
            <a:noAutofit/>
          </a:bodyPr>
          <a:lstStyle/>
          <a:p>
            <a:r>
              <a:rPr lang="en-US" sz="3600" dirty="0"/>
              <a:t>Caucus Sessions</a:t>
            </a:r>
          </a:p>
        </p:txBody>
      </p:sp>
      <p:sp>
        <p:nvSpPr>
          <p:cNvPr id="25603" name="Rectangle 3"/>
          <p:cNvSpPr>
            <a:spLocks noGrp="1" noChangeArrowheads="1"/>
          </p:cNvSpPr>
          <p:nvPr>
            <p:ph idx="1"/>
          </p:nvPr>
        </p:nvSpPr>
        <p:spPr>
          <a:xfrm>
            <a:off x="1009443" y="1047750"/>
            <a:ext cx="7125112" cy="3733800"/>
          </a:xfrm>
        </p:spPr>
        <p:txBody>
          <a:bodyPr>
            <a:normAutofit/>
          </a:bodyPr>
          <a:lstStyle/>
          <a:p>
            <a:r>
              <a:rPr lang="en-US" sz="2400" b="1" dirty="0"/>
              <a:t>Settlement Options</a:t>
            </a:r>
            <a:r>
              <a:rPr lang="en-US" sz="2400" dirty="0"/>
              <a:t> – </a:t>
            </a:r>
            <a:r>
              <a:rPr lang="en-US" sz="2400" i="1" dirty="0"/>
              <a:t>other than money</a:t>
            </a:r>
          </a:p>
          <a:p>
            <a:pPr>
              <a:buFont typeface="Wingdings" pitchFamily="2" charset="2"/>
              <a:buNone/>
            </a:pPr>
            <a:r>
              <a:rPr lang="en-US" sz="2400" dirty="0"/>
              <a:t>	</a:t>
            </a:r>
            <a:r>
              <a:rPr lang="en-US" sz="2400" dirty="0">
                <a:latin typeface="Franklin Gothic Medium Cond"/>
              </a:rPr>
              <a:t> ■   </a:t>
            </a:r>
            <a:r>
              <a:rPr lang="en-US" sz="2400" dirty="0"/>
              <a:t>Future business arrangements </a:t>
            </a:r>
          </a:p>
          <a:p>
            <a:pPr>
              <a:buFont typeface="Wingdings" pitchFamily="2" charset="2"/>
              <a:buNone/>
            </a:pPr>
            <a:r>
              <a:rPr lang="en-US" sz="2400" dirty="0"/>
              <a:t>	</a:t>
            </a:r>
            <a:r>
              <a:rPr lang="en-US" sz="2400" dirty="0">
                <a:latin typeface="Franklin Gothic Medium Cond"/>
              </a:rPr>
              <a:t> ■   </a:t>
            </a:r>
            <a:r>
              <a:rPr lang="en-US" sz="2400" dirty="0"/>
              <a:t>Iron out joint undertakings</a:t>
            </a:r>
          </a:p>
          <a:p>
            <a:pPr>
              <a:buFont typeface="Wingdings" pitchFamily="2" charset="2"/>
              <a:buNone/>
            </a:pPr>
            <a:r>
              <a:rPr lang="en-US" sz="2400" dirty="0"/>
              <a:t>	</a:t>
            </a:r>
            <a:r>
              <a:rPr lang="en-US" sz="2400" dirty="0">
                <a:latin typeface="Franklin Gothic Medium Cond"/>
              </a:rPr>
              <a:t> ■   </a:t>
            </a:r>
            <a:r>
              <a:rPr lang="en-US" sz="2400" dirty="0"/>
              <a:t>Indemnity protection</a:t>
            </a:r>
          </a:p>
          <a:p>
            <a:pPr algn="ctr">
              <a:buFont typeface="Wingdings" pitchFamily="2" charset="2"/>
              <a:buNone/>
            </a:pPr>
            <a:r>
              <a:rPr lang="en-US" sz="2400" b="1" dirty="0">
                <a:solidFill>
                  <a:srgbClr val="FFFF00"/>
                </a:solidFill>
              </a:rPr>
              <a:t>Only limit is your creativity.</a:t>
            </a:r>
          </a:p>
        </p:txBody>
      </p:sp>
      <p:sp>
        <p:nvSpPr>
          <p:cNvPr id="4" name="Rectangle 3"/>
          <p:cNvSpPr/>
          <p:nvPr/>
        </p:nvSpPr>
        <p:spPr>
          <a:xfrm>
            <a:off x="6629400" y="44023"/>
            <a:ext cx="1399742" cy="4508927"/>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8700" dirty="0">
                <a:ln w="11430"/>
                <a:solidFill>
                  <a:schemeClr val="accent6">
                    <a:lumMod val="50000"/>
                  </a:schemeClr>
                </a:solidFill>
                <a:effectLst>
                  <a:outerShdw blurRad="80000" dist="40000" dir="5040000" algn="tl">
                    <a:srgbClr val="000000">
                      <a:alpha val="30000"/>
                    </a:srgbClr>
                  </a:outerShdw>
                </a:effectLst>
                <a:latin typeface="AngsanaUPC" panose="02020603050405020304" pitchFamily="18" charset="-34"/>
                <a:cs typeface="AngsanaUPC" panose="02020603050405020304" pitchFamily="18" charset="-34"/>
              </a:rPr>
              <a:t>5</a:t>
            </a:r>
          </a:p>
        </p:txBody>
      </p:sp>
      <p:sp>
        <p:nvSpPr>
          <p:cNvPr id="3" name="Slide Number Placeholder 2"/>
          <p:cNvSpPr>
            <a:spLocks noGrp="1"/>
          </p:cNvSpPr>
          <p:nvPr>
            <p:ph type="sldNum" sz="quarter" idx="12"/>
          </p:nvPr>
        </p:nvSpPr>
        <p:spPr/>
        <p:txBody>
          <a:bodyPr/>
          <a:lstStyle/>
          <a:p>
            <a:fld id="{E88313A4-D10E-41D5-831C-7CFA180AA981}" type="slidenum">
              <a:rPr lang="en-US" smtClean="0"/>
              <a:pPr/>
              <a:t>26</a:t>
            </a:fld>
            <a:endParaRPr lang="en-US"/>
          </a:p>
        </p:txBody>
      </p:sp>
      <p:sp>
        <p:nvSpPr>
          <p:cNvPr id="2" name="Footer Placeholder 1"/>
          <p:cNvSpPr>
            <a:spLocks noGrp="1"/>
          </p:cNvSpPr>
          <p:nvPr>
            <p:ph type="ftr" sz="quarter" idx="11"/>
          </p:nvPr>
        </p:nvSpPr>
        <p:spPr/>
        <p:txBody>
          <a:bodyPr/>
          <a:lstStyle/>
          <a:p>
            <a:r>
              <a:rPr lang="en-US"/>
              <a:t>Upchurch Watson White &amp; Max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009443" y="361950"/>
            <a:ext cx="7125113" cy="693356"/>
          </a:xfrm>
        </p:spPr>
        <p:txBody>
          <a:bodyPr vert="horz" lIns="91440" tIns="45720" rIns="91440" bIns="45720" rtlCol="0" anchor="ctr">
            <a:noAutofit/>
          </a:bodyPr>
          <a:lstStyle/>
          <a:p>
            <a:r>
              <a:rPr lang="en-US" sz="3600" dirty="0"/>
              <a:t>Step Six – Preparing for Closure </a:t>
            </a:r>
          </a:p>
        </p:txBody>
      </p:sp>
      <p:sp>
        <p:nvSpPr>
          <p:cNvPr id="26627" name="Rectangle 3"/>
          <p:cNvSpPr>
            <a:spLocks noGrp="1" noChangeArrowheads="1"/>
          </p:cNvSpPr>
          <p:nvPr>
            <p:ph idx="1"/>
          </p:nvPr>
        </p:nvSpPr>
        <p:spPr>
          <a:xfrm>
            <a:off x="1009443" y="1200150"/>
            <a:ext cx="7125112" cy="3422549"/>
          </a:xfrm>
        </p:spPr>
        <p:txBody>
          <a:bodyPr>
            <a:normAutofit fontScale="77500" lnSpcReduction="20000"/>
          </a:bodyPr>
          <a:lstStyle/>
          <a:p>
            <a:pPr>
              <a:lnSpc>
                <a:spcPct val="80000"/>
              </a:lnSpc>
            </a:pPr>
            <a:r>
              <a:rPr lang="en-US" sz="2800" b="1" dirty="0"/>
              <a:t>Have the “special clauses” on hand or in mind:</a:t>
            </a:r>
          </a:p>
          <a:p>
            <a:pPr>
              <a:lnSpc>
                <a:spcPct val="80000"/>
              </a:lnSpc>
              <a:buClr>
                <a:srgbClr val="FFFF00"/>
              </a:buClr>
              <a:buFont typeface="Wingdings" pitchFamily="2" charset="2"/>
              <a:buNone/>
            </a:pPr>
            <a:r>
              <a:rPr lang="en-US" sz="2400" dirty="0"/>
              <a:t> 		</a:t>
            </a:r>
            <a:r>
              <a:rPr lang="en-US" sz="2800" dirty="0">
                <a:latin typeface="Franklin Gothic Medium Cond"/>
              </a:rPr>
              <a:t> ■   </a:t>
            </a:r>
            <a:r>
              <a:rPr lang="en-US" sz="2800" dirty="0"/>
              <a:t>Lien waivers, satisfactions,</a:t>
            </a:r>
          </a:p>
          <a:p>
            <a:pPr>
              <a:lnSpc>
                <a:spcPct val="120000"/>
              </a:lnSpc>
              <a:spcBef>
                <a:spcPts val="600"/>
              </a:spcBef>
              <a:buClr>
                <a:srgbClr val="FFFF00"/>
              </a:buClr>
              <a:buFont typeface="Wingdings" pitchFamily="2" charset="2"/>
              <a:buNone/>
            </a:pPr>
            <a:r>
              <a:rPr lang="en-US" sz="2800" dirty="0"/>
              <a:t>		</a:t>
            </a:r>
            <a:r>
              <a:rPr lang="en-US" sz="2800" dirty="0">
                <a:latin typeface="Franklin Gothic Medium Cond"/>
              </a:rPr>
              <a:t> ■   </a:t>
            </a:r>
            <a:r>
              <a:rPr lang="en-US" sz="2800" dirty="0"/>
              <a:t>Releases, indemnifications, hold</a:t>
            </a:r>
            <a:br>
              <a:rPr lang="en-US" sz="2800" dirty="0"/>
            </a:br>
            <a:r>
              <a:rPr lang="en-US" sz="2800" dirty="0"/>
              <a:t>     harmless terms</a:t>
            </a:r>
          </a:p>
          <a:p>
            <a:pPr>
              <a:lnSpc>
                <a:spcPct val="80000"/>
              </a:lnSpc>
              <a:buClr>
                <a:srgbClr val="FFFF00"/>
              </a:buClr>
              <a:buFont typeface="Wingdings" pitchFamily="2" charset="2"/>
              <a:buNone/>
            </a:pPr>
            <a:r>
              <a:rPr lang="en-US" sz="2800" dirty="0"/>
              <a:t>		</a:t>
            </a:r>
            <a:r>
              <a:rPr lang="en-US" sz="2800" dirty="0">
                <a:latin typeface="Franklin Gothic Medium Cond"/>
              </a:rPr>
              <a:t> ■   </a:t>
            </a:r>
            <a:r>
              <a:rPr lang="en-US" sz="2800" dirty="0"/>
              <a:t>Structured settlement programs</a:t>
            </a:r>
          </a:p>
          <a:p>
            <a:pPr>
              <a:lnSpc>
                <a:spcPct val="80000"/>
              </a:lnSpc>
              <a:buClr>
                <a:srgbClr val="FFFF00"/>
              </a:buClr>
              <a:buFont typeface="Wingdings" pitchFamily="2" charset="2"/>
              <a:buNone/>
            </a:pPr>
            <a:r>
              <a:rPr lang="en-US" sz="2800" dirty="0"/>
              <a:t>		</a:t>
            </a:r>
            <a:r>
              <a:rPr lang="en-US" sz="2800" dirty="0">
                <a:latin typeface="Franklin Gothic Medium Cond"/>
              </a:rPr>
              <a:t> ■   </a:t>
            </a:r>
            <a:r>
              <a:rPr lang="en-US" sz="2800" dirty="0"/>
              <a:t>Letters of reference, employment confirmation</a:t>
            </a:r>
          </a:p>
          <a:p>
            <a:pPr>
              <a:lnSpc>
                <a:spcPct val="120000"/>
              </a:lnSpc>
              <a:buClr>
                <a:srgbClr val="FFFF00"/>
              </a:buClr>
              <a:buFont typeface="Wingdings" pitchFamily="2" charset="2"/>
              <a:buNone/>
            </a:pPr>
            <a:r>
              <a:rPr lang="en-US" sz="2800" dirty="0"/>
              <a:t>		</a:t>
            </a:r>
            <a:r>
              <a:rPr lang="en-US" sz="2800" dirty="0">
                <a:latin typeface="Franklin Gothic Medium Cond"/>
              </a:rPr>
              <a:t> ■   </a:t>
            </a:r>
            <a:r>
              <a:rPr lang="en-US" sz="2800" dirty="0"/>
              <a:t>Confidentiality, non-disparagement, covenants</a:t>
            </a:r>
            <a:br>
              <a:rPr lang="en-US" sz="2800" dirty="0"/>
            </a:br>
            <a:r>
              <a:rPr lang="en-US" sz="2800" dirty="0"/>
              <a:t>     not to compete</a:t>
            </a:r>
          </a:p>
          <a:p>
            <a:pPr algn="ctr">
              <a:lnSpc>
                <a:spcPct val="80000"/>
              </a:lnSpc>
              <a:buClr>
                <a:srgbClr val="FFFF00"/>
              </a:buClr>
              <a:buFont typeface="Wingdings" pitchFamily="2" charset="2"/>
              <a:buNone/>
            </a:pPr>
            <a:r>
              <a:rPr lang="en-US" sz="2800" b="1" dirty="0">
                <a:solidFill>
                  <a:srgbClr val="FFFF00"/>
                </a:solidFill>
              </a:rPr>
              <a:t>Devil is in the detail . . .</a:t>
            </a:r>
          </a:p>
          <a:p>
            <a:pPr>
              <a:lnSpc>
                <a:spcPct val="80000"/>
              </a:lnSpc>
              <a:buClr>
                <a:srgbClr val="FFFF00"/>
              </a:buClr>
              <a:buFont typeface="Wingdings" pitchFamily="2" charset="2"/>
              <a:buNone/>
            </a:pPr>
            <a:endParaRPr lang="en-US" sz="2800" dirty="0"/>
          </a:p>
        </p:txBody>
      </p:sp>
      <p:sp>
        <p:nvSpPr>
          <p:cNvPr id="4" name="Rectangle 3"/>
          <p:cNvSpPr/>
          <p:nvPr/>
        </p:nvSpPr>
        <p:spPr>
          <a:xfrm>
            <a:off x="6906058" y="-19050"/>
            <a:ext cx="1399742" cy="4508927"/>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8700" dirty="0">
                <a:ln w="11430"/>
                <a:solidFill>
                  <a:schemeClr val="accent6">
                    <a:lumMod val="50000"/>
                  </a:schemeClr>
                </a:solidFill>
                <a:effectLst>
                  <a:outerShdw blurRad="80000" dist="40000" dir="5040000" algn="tl">
                    <a:srgbClr val="000000">
                      <a:alpha val="30000"/>
                    </a:srgbClr>
                  </a:outerShdw>
                </a:effectLst>
                <a:latin typeface="AngsanaUPC" panose="02020603050405020304" pitchFamily="18" charset="-34"/>
                <a:cs typeface="AngsanaUPC" panose="02020603050405020304" pitchFamily="18" charset="-34"/>
              </a:rPr>
              <a:t>6</a:t>
            </a:r>
          </a:p>
        </p:txBody>
      </p:sp>
      <p:sp>
        <p:nvSpPr>
          <p:cNvPr id="3" name="Slide Number Placeholder 2"/>
          <p:cNvSpPr>
            <a:spLocks noGrp="1"/>
          </p:cNvSpPr>
          <p:nvPr>
            <p:ph type="sldNum" sz="quarter" idx="12"/>
          </p:nvPr>
        </p:nvSpPr>
        <p:spPr>
          <a:xfrm>
            <a:off x="572659" y="4507706"/>
            <a:ext cx="608287" cy="273844"/>
          </a:xfrm>
        </p:spPr>
        <p:txBody>
          <a:bodyPr/>
          <a:lstStyle/>
          <a:p>
            <a:fld id="{E88313A4-D10E-41D5-831C-7CFA180AA981}" type="slidenum">
              <a:rPr lang="en-US" smtClean="0"/>
              <a:pPr/>
              <a:t>27</a:t>
            </a:fld>
            <a:endParaRPr lang="en-US" dirty="0"/>
          </a:p>
        </p:txBody>
      </p:sp>
      <p:sp>
        <p:nvSpPr>
          <p:cNvPr id="2" name="Footer Placeholder 1"/>
          <p:cNvSpPr>
            <a:spLocks noGrp="1"/>
          </p:cNvSpPr>
          <p:nvPr>
            <p:ph type="ftr" sz="quarter" idx="11"/>
          </p:nvPr>
        </p:nvSpPr>
        <p:spPr/>
        <p:txBody>
          <a:bodyPr/>
          <a:lstStyle/>
          <a:p>
            <a:r>
              <a:rPr lang="en-US"/>
              <a:t>Upchurch Watson White &amp; Max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vert="horz" lIns="91440" tIns="45720" rIns="91440" bIns="45720" rtlCol="0" anchor="ctr">
            <a:noAutofit/>
          </a:bodyPr>
          <a:lstStyle/>
          <a:p>
            <a:r>
              <a:rPr lang="en-US" sz="3600" dirty="0"/>
              <a:t>Closure </a:t>
            </a:r>
          </a:p>
        </p:txBody>
      </p:sp>
      <p:sp>
        <p:nvSpPr>
          <p:cNvPr id="27651" name="Rectangle 3"/>
          <p:cNvSpPr>
            <a:spLocks noGrp="1" noChangeArrowheads="1"/>
          </p:cNvSpPr>
          <p:nvPr>
            <p:ph type="body" idx="4294967295"/>
          </p:nvPr>
        </p:nvSpPr>
        <p:spPr>
          <a:xfrm>
            <a:off x="1600200" y="1485900"/>
            <a:ext cx="7543800" cy="3086100"/>
          </a:xfrm>
        </p:spPr>
        <p:txBody>
          <a:bodyPr>
            <a:normAutofit/>
          </a:bodyPr>
          <a:lstStyle/>
          <a:p>
            <a:r>
              <a:rPr lang="en-US" sz="2800" dirty="0"/>
              <a:t>	Date, time and place</a:t>
            </a:r>
            <a:br>
              <a:rPr lang="en-US" sz="2800" dirty="0"/>
            </a:br>
            <a:r>
              <a:rPr lang="en-US" sz="2800" dirty="0"/>
              <a:t>for government approvals</a:t>
            </a:r>
            <a:endParaRPr lang="en-US" sz="2800" b="1" dirty="0"/>
          </a:p>
          <a:p>
            <a:r>
              <a:rPr lang="en-US" sz="2800" dirty="0"/>
              <a:t>	Court approvals, required</a:t>
            </a:r>
            <a:br>
              <a:rPr lang="en-US" sz="2800" dirty="0"/>
            </a:br>
            <a:r>
              <a:rPr lang="en-US" sz="2800" dirty="0"/>
              <a:t> pleadings, dismissals. </a:t>
            </a:r>
          </a:p>
          <a:p>
            <a:r>
              <a:rPr lang="en-US" sz="2800" dirty="0"/>
              <a:t>	Handling the funds, escrow accounts</a:t>
            </a:r>
          </a:p>
          <a:p>
            <a:pPr>
              <a:buFont typeface="Wingdings" pitchFamily="2" charset="2"/>
              <a:buNone/>
            </a:pPr>
            <a:endParaRPr lang="en-US" sz="2800" dirty="0"/>
          </a:p>
        </p:txBody>
      </p:sp>
      <p:sp>
        <p:nvSpPr>
          <p:cNvPr id="4" name="Rectangle 3"/>
          <p:cNvSpPr/>
          <p:nvPr/>
        </p:nvSpPr>
        <p:spPr>
          <a:xfrm>
            <a:off x="6629400" y="57150"/>
            <a:ext cx="1399742" cy="4508927"/>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8700" dirty="0">
                <a:ln w="11430"/>
                <a:solidFill>
                  <a:schemeClr val="accent6">
                    <a:lumMod val="50000"/>
                  </a:schemeClr>
                </a:solidFill>
                <a:effectLst>
                  <a:outerShdw blurRad="80000" dist="40000" dir="5040000" algn="tl">
                    <a:srgbClr val="000000">
                      <a:alpha val="30000"/>
                    </a:srgbClr>
                  </a:outerShdw>
                </a:effectLst>
                <a:latin typeface="AngsanaUPC" panose="02020603050405020304" pitchFamily="18" charset="-34"/>
                <a:cs typeface="AngsanaUPC" panose="02020603050405020304" pitchFamily="18" charset="-34"/>
              </a:rPr>
              <a:t>6</a:t>
            </a:r>
          </a:p>
        </p:txBody>
      </p:sp>
      <p:sp>
        <p:nvSpPr>
          <p:cNvPr id="3" name="Slide Number Placeholder 2"/>
          <p:cNvSpPr>
            <a:spLocks noGrp="1"/>
          </p:cNvSpPr>
          <p:nvPr>
            <p:ph type="sldNum" sz="quarter" idx="12"/>
          </p:nvPr>
        </p:nvSpPr>
        <p:spPr/>
        <p:txBody>
          <a:bodyPr/>
          <a:lstStyle/>
          <a:p>
            <a:fld id="{46F09B4F-28C8-469E-BB58-FDAAADA948D9}" type="slidenum">
              <a:rPr lang="en-US" smtClean="0"/>
              <a:pPr/>
              <a:t>28</a:t>
            </a:fld>
            <a:endParaRPr lang="en-US"/>
          </a:p>
        </p:txBody>
      </p:sp>
      <p:sp>
        <p:nvSpPr>
          <p:cNvPr id="2" name="Footer Placeholder 1"/>
          <p:cNvSpPr>
            <a:spLocks noGrp="1"/>
          </p:cNvSpPr>
          <p:nvPr>
            <p:ph type="ftr" sz="quarter" idx="11"/>
          </p:nvPr>
        </p:nvSpPr>
        <p:spPr/>
        <p:txBody>
          <a:bodyPr/>
          <a:lstStyle/>
          <a:p>
            <a:r>
              <a:rPr lang="en-US"/>
              <a:t>Upchurch Watson White &amp; Max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z="3600" dirty="0"/>
              <a:t>Closure</a:t>
            </a:r>
          </a:p>
        </p:txBody>
      </p:sp>
      <p:sp>
        <p:nvSpPr>
          <p:cNvPr id="76803" name="Rectangle 3"/>
          <p:cNvSpPr>
            <a:spLocks noGrp="1" noChangeArrowheads="1"/>
          </p:cNvSpPr>
          <p:nvPr>
            <p:ph idx="1"/>
          </p:nvPr>
        </p:nvSpPr>
        <p:spPr>
          <a:xfrm>
            <a:off x="1009443" y="1276351"/>
            <a:ext cx="7125112" cy="3352799"/>
          </a:xfrm>
        </p:spPr>
        <p:txBody>
          <a:bodyPr>
            <a:normAutofit/>
          </a:bodyPr>
          <a:lstStyle/>
          <a:p>
            <a:r>
              <a:rPr lang="en-US" sz="2400" b="1" dirty="0"/>
              <a:t>The Drafting Stage</a:t>
            </a:r>
          </a:p>
          <a:p>
            <a:pPr>
              <a:buFont typeface="Wingdings" pitchFamily="2" charset="2"/>
              <a:buNone/>
            </a:pPr>
            <a:r>
              <a:rPr lang="en-US" sz="2000" dirty="0"/>
              <a:t>	</a:t>
            </a:r>
            <a:r>
              <a:rPr lang="en-US" sz="2000" dirty="0">
                <a:latin typeface="Franklin Gothic Medium Cond"/>
              </a:rPr>
              <a:t> ■   </a:t>
            </a:r>
            <a:r>
              <a:rPr lang="en-US" sz="2000" dirty="0"/>
              <a:t>Monitor the temperaments </a:t>
            </a:r>
            <a:endParaRPr lang="en-US" sz="2000" b="1" dirty="0"/>
          </a:p>
          <a:p>
            <a:pPr>
              <a:buFont typeface="Wingdings" pitchFamily="2" charset="2"/>
              <a:buNone/>
            </a:pPr>
            <a:r>
              <a:rPr lang="en-US" sz="2000" dirty="0"/>
              <a:t>	</a:t>
            </a:r>
            <a:r>
              <a:rPr lang="en-US" sz="2000" dirty="0">
                <a:latin typeface="Franklin Gothic Medium Cond"/>
              </a:rPr>
              <a:t> ■   </a:t>
            </a:r>
            <a:r>
              <a:rPr lang="en-US" sz="2000" dirty="0"/>
              <a:t>Bullet point accords vs. final draft</a:t>
            </a:r>
          </a:p>
          <a:p>
            <a:pPr>
              <a:buFont typeface="Wingdings" pitchFamily="2" charset="2"/>
              <a:buNone/>
            </a:pPr>
            <a:r>
              <a:rPr lang="en-US" sz="2000" dirty="0"/>
              <a:t>	</a:t>
            </a:r>
            <a:r>
              <a:rPr lang="en-US" sz="2000" dirty="0">
                <a:latin typeface="Franklin Gothic Medium Cond"/>
              </a:rPr>
              <a:t> ■   </a:t>
            </a:r>
            <a:r>
              <a:rPr lang="en-US" sz="2000" dirty="0"/>
              <a:t>List of concepts vs. detailed provisions</a:t>
            </a:r>
          </a:p>
          <a:p>
            <a:pPr>
              <a:buFont typeface="Wingdings" pitchFamily="2" charset="2"/>
              <a:buNone/>
            </a:pPr>
            <a:r>
              <a:rPr lang="en-US" sz="2000" dirty="0"/>
              <a:t>	</a:t>
            </a:r>
            <a:r>
              <a:rPr lang="en-US" sz="2000" dirty="0">
                <a:latin typeface="Franklin Gothic Medium Cond"/>
              </a:rPr>
              <a:t> ■   </a:t>
            </a:r>
            <a:r>
              <a:rPr lang="en-US" sz="2000" dirty="0"/>
              <a:t>Pre-printed forms – good and bad</a:t>
            </a:r>
          </a:p>
          <a:p>
            <a:pPr>
              <a:buFont typeface="Wingdings" pitchFamily="2" charset="2"/>
              <a:buNone/>
            </a:pPr>
            <a:r>
              <a:rPr lang="en-US" sz="2000" dirty="0"/>
              <a:t>	</a:t>
            </a:r>
            <a:r>
              <a:rPr lang="en-US" sz="2000" dirty="0">
                <a:latin typeface="Franklin Gothic Medium Cond"/>
              </a:rPr>
              <a:t> ■   </a:t>
            </a:r>
            <a:r>
              <a:rPr lang="en-US" sz="2000" dirty="0"/>
              <a:t>Use the mediator</a:t>
            </a:r>
          </a:p>
          <a:p>
            <a:pPr algn="ctr">
              <a:buFont typeface="Wingdings" pitchFamily="2" charset="2"/>
              <a:buNone/>
            </a:pPr>
            <a:r>
              <a:rPr lang="en-US" sz="2400" b="1" dirty="0">
                <a:solidFill>
                  <a:srgbClr val="FFFF00"/>
                </a:solidFill>
              </a:rPr>
              <a:t>Protect the deal</a:t>
            </a:r>
          </a:p>
          <a:p>
            <a:pPr lvl="1"/>
            <a:endParaRPr lang="en-US" sz="1800" dirty="0"/>
          </a:p>
        </p:txBody>
      </p:sp>
      <p:sp>
        <p:nvSpPr>
          <p:cNvPr id="4" name="Rectangle 3"/>
          <p:cNvSpPr/>
          <p:nvPr/>
        </p:nvSpPr>
        <p:spPr>
          <a:xfrm>
            <a:off x="6629400" y="44023"/>
            <a:ext cx="1399742" cy="4508927"/>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8700" dirty="0">
                <a:ln w="11430"/>
                <a:solidFill>
                  <a:schemeClr val="accent6">
                    <a:lumMod val="50000"/>
                  </a:schemeClr>
                </a:solidFill>
                <a:effectLst>
                  <a:outerShdw blurRad="80000" dist="40000" dir="5040000" algn="tl">
                    <a:srgbClr val="000000">
                      <a:alpha val="30000"/>
                    </a:srgbClr>
                  </a:outerShdw>
                </a:effectLst>
                <a:latin typeface="AngsanaUPC" panose="02020603050405020304" pitchFamily="18" charset="-34"/>
                <a:cs typeface="AngsanaUPC" panose="02020603050405020304" pitchFamily="18" charset="-34"/>
              </a:rPr>
              <a:t>6</a:t>
            </a:r>
          </a:p>
        </p:txBody>
      </p:sp>
      <p:sp>
        <p:nvSpPr>
          <p:cNvPr id="3" name="Slide Number Placeholder 2"/>
          <p:cNvSpPr>
            <a:spLocks noGrp="1"/>
          </p:cNvSpPr>
          <p:nvPr>
            <p:ph type="sldNum" sz="quarter" idx="12"/>
          </p:nvPr>
        </p:nvSpPr>
        <p:spPr/>
        <p:txBody>
          <a:bodyPr/>
          <a:lstStyle/>
          <a:p>
            <a:fld id="{E88313A4-D10E-41D5-831C-7CFA180AA981}" type="slidenum">
              <a:rPr lang="en-US" smtClean="0"/>
              <a:pPr/>
              <a:t>29</a:t>
            </a:fld>
            <a:endParaRPr lang="en-US"/>
          </a:p>
        </p:txBody>
      </p:sp>
      <p:sp>
        <p:nvSpPr>
          <p:cNvPr id="2" name="Footer Placeholder 1"/>
          <p:cNvSpPr>
            <a:spLocks noGrp="1"/>
          </p:cNvSpPr>
          <p:nvPr>
            <p:ph type="ftr" sz="quarter" idx="11"/>
          </p:nvPr>
        </p:nvSpPr>
        <p:spPr/>
        <p:txBody>
          <a:bodyPr/>
          <a:lstStyle/>
          <a:p>
            <a:r>
              <a:rPr lang="en-US"/>
              <a:t>Upchurch Watson White &amp; Max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“PREPARATION</a:t>
            </a:r>
            <a:r>
              <a:rPr lang="en-US" dirty="0"/>
              <a:t>” IS THE KEY</a:t>
            </a:r>
          </a:p>
        </p:txBody>
      </p:sp>
      <p:sp>
        <p:nvSpPr>
          <p:cNvPr id="13315" name="Rectangle 3"/>
          <p:cNvSpPr>
            <a:spLocks noGrp="1" noChangeArrowheads="1"/>
          </p:cNvSpPr>
          <p:nvPr>
            <p:ph idx="1"/>
          </p:nvPr>
        </p:nvSpPr>
        <p:spPr>
          <a:xfrm>
            <a:off x="1009443" y="1200150"/>
            <a:ext cx="7125112" cy="3038578"/>
          </a:xfrm>
        </p:spPr>
        <p:txBody>
          <a:bodyPr>
            <a:normAutofit/>
          </a:bodyPr>
          <a:lstStyle/>
          <a:p>
            <a:r>
              <a:rPr lang="en-US" sz="2800" dirty="0"/>
              <a:t>	Mediation is a process to resolve the client’s dispute</a:t>
            </a:r>
            <a:endParaRPr lang="en-US" sz="2800" i="1" dirty="0"/>
          </a:p>
          <a:p>
            <a:r>
              <a:rPr lang="en-US" sz="2800" dirty="0"/>
              <a:t>	Mediations should not be allowed to just “happen”</a:t>
            </a:r>
          </a:p>
          <a:p>
            <a:r>
              <a:rPr lang="en-US" sz="2800" dirty="0"/>
              <a:t>	ACCTM survey cites “lack of preparation” a theme of most failed mediations</a:t>
            </a:r>
          </a:p>
        </p:txBody>
      </p:sp>
      <p:sp>
        <p:nvSpPr>
          <p:cNvPr id="3" name="Slide Number Placeholder 2"/>
          <p:cNvSpPr>
            <a:spLocks noGrp="1"/>
          </p:cNvSpPr>
          <p:nvPr>
            <p:ph type="sldNum" sz="quarter" idx="12"/>
          </p:nvPr>
        </p:nvSpPr>
        <p:spPr/>
        <p:txBody>
          <a:bodyPr/>
          <a:lstStyle/>
          <a:p>
            <a:fld id="{E88313A4-D10E-41D5-831C-7CFA180AA981}" type="slidenum">
              <a:rPr lang="en-US" smtClean="0"/>
              <a:pPr/>
              <a:t>3</a:t>
            </a:fld>
            <a:endParaRPr lang="en-US"/>
          </a:p>
        </p:txBody>
      </p:sp>
      <p:sp>
        <p:nvSpPr>
          <p:cNvPr id="2" name="Footer Placeholder 1"/>
          <p:cNvSpPr>
            <a:spLocks noGrp="1"/>
          </p:cNvSpPr>
          <p:nvPr>
            <p:ph type="ftr" sz="quarter" idx="11"/>
          </p:nvPr>
        </p:nvSpPr>
        <p:spPr/>
        <p:txBody>
          <a:bodyPr/>
          <a:lstStyle/>
          <a:p>
            <a:r>
              <a:rPr lang="en-US"/>
              <a:t>Upchurch Watson White &amp; Max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vert="horz" lIns="91440" tIns="45720" rIns="91440" bIns="45720" rtlCol="0" anchor="ctr">
            <a:noAutofit/>
          </a:bodyPr>
          <a:lstStyle/>
          <a:p>
            <a:r>
              <a:rPr lang="en-US" sz="3600" dirty="0"/>
              <a:t>Step Seven – Prepare</a:t>
            </a:r>
            <a:br>
              <a:rPr lang="en-US" sz="3600" dirty="0"/>
            </a:br>
            <a:r>
              <a:rPr lang="en-US" sz="3600" dirty="0"/>
              <a:t>to Avoid Impasse</a:t>
            </a:r>
          </a:p>
        </p:txBody>
      </p:sp>
      <p:sp>
        <p:nvSpPr>
          <p:cNvPr id="31747" name="Rectangle 3"/>
          <p:cNvSpPr>
            <a:spLocks noGrp="1" noChangeArrowheads="1"/>
          </p:cNvSpPr>
          <p:nvPr>
            <p:ph idx="1"/>
          </p:nvPr>
        </p:nvSpPr>
        <p:spPr>
          <a:xfrm>
            <a:off x="1009443" y="1428750"/>
            <a:ext cx="7125112" cy="3038578"/>
          </a:xfrm>
        </p:spPr>
        <p:txBody>
          <a:bodyPr>
            <a:normAutofit lnSpcReduction="10000"/>
          </a:bodyPr>
          <a:lstStyle/>
          <a:p>
            <a:r>
              <a:rPr lang="en-US" sz="2800" b="1" dirty="0"/>
              <a:t>Anticipate settlement blocks</a:t>
            </a:r>
            <a:br>
              <a:rPr lang="en-US" sz="2800" b="1" dirty="0"/>
            </a:br>
            <a:r>
              <a:rPr lang="en-US" sz="2800" dirty="0"/>
              <a:t>– </a:t>
            </a:r>
            <a:r>
              <a:rPr lang="en-US" sz="2800" i="1" dirty="0"/>
              <a:t>issues of fact or law</a:t>
            </a:r>
          </a:p>
          <a:p>
            <a:pPr>
              <a:buFont typeface="Wingdings" pitchFamily="2" charset="2"/>
              <a:buNone/>
            </a:pPr>
            <a:r>
              <a:rPr lang="en-US" sz="2800" dirty="0"/>
              <a:t>	</a:t>
            </a:r>
            <a:r>
              <a:rPr lang="en-US" sz="2800" dirty="0">
                <a:latin typeface="Franklin Gothic Medium Cond"/>
              </a:rPr>
              <a:t> ■ </a:t>
            </a:r>
            <a:r>
              <a:rPr lang="en-US" sz="2800" dirty="0"/>
              <a:t>Pre-think ways to un-block the blocks</a:t>
            </a:r>
          </a:p>
          <a:p>
            <a:pPr>
              <a:buFont typeface="Wingdings" pitchFamily="2" charset="2"/>
              <a:buNone/>
            </a:pPr>
            <a:r>
              <a:rPr lang="en-US" sz="2800" dirty="0"/>
              <a:t>	</a:t>
            </a:r>
            <a:r>
              <a:rPr lang="en-US" sz="2800" dirty="0">
                <a:latin typeface="Franklin Gothic Medium Cond"/>
              </a:rPr>
              <a:t> ■ </a:t>
            </a:r>
            <a:r>
              <a:rPr lang="en-US" sz="2800" dirty="0"/>
              <a:t>Pending motions – Hearings – real or advisory</a:t>
            </a:r>
          </a:p>
          <a:p>
            <a:pPr>
              <a:buFont typeface="Wingdings" pitchFamily="2" charset="2"/>
              <a:buNone/>
            </a:pPr>
            <a:r>
              <a:rPr lang="en-US" sz="2800" dirty="0"/>
              <a:t>	</a:t>
            </a:r>
            <a:r>
              <a:rPr lang="en-US" sz="2800" dirty="0">
                <a:latin typeface="Franklin Gothic Medium Cond"/>
              </a:rPr>
              <a:t> ■ </a:t>
            </a:r>
            <a:r>
              <a:rPr lang="en-US" sz="2800" dirty="0"/>
              <a:t>Continuing</a:t>
            </a:r>
            <a:r>
              <a:rPr lang="en-US" sz="2800" b="1" dirty="0">
                <a:solidFill>
                  <a:srgbClr val="FFFF00"/>
                </a:solidFill>
              </a:rPr>
              <a:t> </a:t>
            </a:r>
            <a:r>
              <a:rPr lang="en-US" sz="2800" dirty="0"/>
              <a:t>settlement discussions</a:t>
            </a:r>
          </a:p>
        </p:txBody>
      </p:sp>
      <p:sp>
        <p:nvSpPr>
          <p:cNvPr id="4" name="Rectangle 3"/>
          <p:cNvSpPr/>
          <p:nvPr/>
        </p:nvSpPr>
        <p:spPr>
          <a:xfrm>
            <a:off x="7010400" y="44023"/>
            <a:ext cx="1399742" cy="4508927"/>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8700" dirty="0">
                <a:ln w="11430"/>
                <a:solidFill>
                  <a:schemeClr val="accent6">
                    <a:lumMod val="50000"/>
                  </a:schemeClr>
                </a:solidFill>
                <a:effectLst>
                  <a:outerShdw blurRad="80000" dist="40000" dir="5040000" algn="tl">
                    <a:srgbClr val="000000">
                      <a:alpha val="30000"/>
                    </a:srgbClr>
                  </a:outerShdw>
                </a:effectLst>
                <a:latin typeface="AngsanaUPC" panose="02020603050405020304" pitchFamily="18" charset="-34"/>
                <a:cs typeface="AngsanaUPC" panose="02020603050405020304" pitchFamily="18" charset="-34"/>
              </a:rPr>
              <a:t>7</a:t>
            </a:r>
          </a:p>
        </p:txBody>
      </p:sp>
      <p:sp>
        <p:nvSpPr>
          <p:cNvPr id="3" name="Slide Number Placeholder 2"/>
          <p:cNvSpPr>
            <a:spLocks noGrp="1"/>
          </p:cNvSpPr>
          <p:nvPr>
            <p:ph type="sldNum" sz="quarter" idx="12"/>
          </p:nvPr>
        </p:nvSpPr>
        <p:spPr>
          <a:xfrm>
            <a:off x="572659" y="4507706"/>
            <a:ext cx="608287" cy="273844"/>
          </a:xfrm>
        </p:spPr>
        <p:txBody>
          <a:bodyPr/>
          <a:lstStyle/>
          <a:p>
            <a:fld id="{E88313A4-D10E-41D5-831C-7CFA180AA981}" type="slidenum">
              <a:rPr lang="en-US" smtClean="0"/>
              <a:pPr/>
              <a:t>30</a:t>
            </a:fld>
            <a:endParaRPr lang="en-US" dirty="0"/>
          </a:p>
        </p:txBody>
      </p:sp>
      <p:sp>
        <p:nvSpPr>
          <p:cNvPr id="2" name="Footer Placeholder 1"/>
          <p:cNvSpPr>
            <a:spLocks noGrp="1"/>
          </p:cNvSpPr>
          <p:nvPr>
            <p:ph type="ftr" sz="quarter" idx="11"/>
          </p:nvPr>
        </p:nvSpPr>
        <p:spPr>
          <a:xfrm>
            <a:off x="1174671" y="4499784"/>
            <a:ext cx="5256399" cy="273844"/>
          </a:xfrm>
        </p:spPr>
        <p:txBody>
          <a:bodyPr/>
          <a:lstStyle/>
          <a:p>
            <a:r>
              <a:rPr lang="en-US" dirty="0"/>
              <a:t>Upchurch Watson White &amp; Max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1009443" y="354394"/>
            <a:ext cx="7125113" cy="693356"/>
          </a:xfrm>
        </p:spPr>
        <p:txBody>
          <a:bodyPr vert="horz" lIns="91440" tIns="45720" rIns="91440" bIns="45720" rtlCol="0" anchor="ctr">
            <a:noAutofit/>
          </a:bodyPr>
          <a:lstStyle/>
          <a:p>
            <a:r>
              <a:rPr lang="en-US" sz="3600" dirty="0"/>
              <a:t>Mediation Advocacy</a:t>
            </a:r>
          </a:p>
        </p:txBody>
      </p:sp>
      <p:sp>
        <p:nvSpPr>
          <p:cNvPr id="77827" name="Rectangle 3"/>
          <p:cNvSpPr>
            <a:spLocks noGrp="1" noChangeArrowheads="1"/>
          </p:cNvSpPr>
          <p:nvPr>
            <p:ph idx="1"/>
          </p:nvPr>
        </p:nvSpPr>
        <p:spPr>
          <a:xfrm>
            <a:off x="1009443" y="1123950"/>
            <a:ext cx="7125112" cy="3270149"/>
          </a:xfrm>
        </p:spPr>
        <p:txBody>
          <a:bodyPr>
            <a:noAutofit/>
          </a:bodyPr>
          <a:lstStyle/>
          <a:p>
            <a:r>
              <a:rPr lang="en-US" sz="2400" b="1" dirty="0"/>
              <a:t>ADR Re-Defines the Role of The Trial Lawyer in Conflict Resolution</a:t>
            </a:r>
          </a:p>
          <a:p>
            <a:pPr>
              <a:lnSpc>
                <a:spcPct val="70000"/>
              </a:lnSpc>
              <a:buFont typeface="Wingdings" pitchFamily="2" charset="2"/>
              <a:buNone/>
            </a:pPr>
            <a:r>
              <a:rPr lang="en-US" sz="2400" dirty="0"/>
              <a:t>	</a:t>
            </a:r>
            <a:r>
              <a:rPr lang="en-US" sz="2400" dirty="0">
                <a:latin typeface="Franklin Gothic Medium Cond"/>
              </a:rPr>
              <a:t> ■   </a:t>
            </a:r>
            <a:r>
              <a:rPr lang="en-US" sz="2400" dirty="0"/>
              <a:t>Negotiator</a:t>
            </a:r>
          </a:p>
          <a:p>
            <a:pPr>
              <a:lnSpc>
                <a:spcPct val="70000"/>
              </a:lnSpc>
              <a:buFont typeface="Wingdings" pitchFamily="2" charset="2"/>
              <a:buNone/>
            </a:pPr>
            <a:r>
              <a:rPr lang="en-US" sz="2400" dirty="0"/>
              <a:t>	</a:t>
            </a:r>
            <a:r>
              <a:rPr lang="en-US" sz="2400" dirty="0">
                <a:latin typeface="Franklin Gothic Medium Cond"/>
              </a:rPr>
              <a:t> ■   </a:t>
            </a:r>
            <a:r>
              <a:rPr lang="en-US" sz="2400" dirty="0"/>
              <a:t>Deal Maker</a:t>
            </a:r>
          </a:p>
          <a:p>
            <a:pPr>
              <a:lnSpc>
                <a:spcPct val="70000"/>
              </a:lnSpc>
              <a:buFont typeface="Wingdings" pitchFamily="2" charset="2"/>
              <a:buNone/>
            </a:pPr>
            <a:r>
              <a:rPr lang="en-US" sz="2400" dirty="0"/>
              <a:t>	</a:t>
            </a:r>
            <a:r>
              <a:rPr lang="en-US" sz="2400" dirty="0">
                <a:latin typeface="Franklin Gothic Medium Cond"/>
              </a:rPr>
              <a:t> ■   </a:t>
            </a:r>
            <a:r>
              <a:rPr lang="en-US" sz="2400" dirty="0"/>
              <a:t>Diplomat</a:t>
            </a:r>
          </a:p>
          <a:p>
            <a:pPr>
              <a:lnSpc>
                <a:spcPct val="70000"/>
              </a:lnSpc>
              <a:buFont typeface="Wingdings" pitchFamily="2" charset="2"/>
              <a:buNone/>
            </a:pPr>
            <a:r>
              <a:rPr lang="en-US" sz="2400" dirty="0"/>
              <a:t>	</a:t>
            </a:r>
            <a:r>
              <a:rPr lang="en-US" sz="2400" dirty="0">
                <a:latin typeface="Franklin Gothic Medium Cond"/>
              </a:rPr>
              <a:t> ■   </a:t>
            </a:r>
            <a:r>
              <a:rPr lang="en-US" sz="2400" dirty="0"/>
              <a:t>Problem Solver</a:t>
            </a:r>
          </a:p>
          <a:p>
            <a:pPr algn="ctr">
              <a:lnSpc>
                <a:spcPct val="70000"/>
              </a:lnSpc>
              <a:buFont typeface="Wingdings" pitchFamily="2" charset="2"/>
              <a:buNone/>
            </a:pPr>
            <a:r>
              <a:rPr lang="en-US" sz="2400" b="1" dirty="0">
                <a:solidFill>
                  <a:srgbClr val="FFFF00"/>
                </a:solidFill>
              </a:rPr>
              <a:t>The new role requires new skills. . . </a:t>
            </a:r>
            <a:br>
              <a:rPr lang="en-US" sz="2400" b="1" dirty="0">
                <a:solidFill>
                  <a:srgbClr val="FFFF00"/>
                </a:solidFill>
              </a:rPr>
            </a:br>
            <a:r>
              <a:rPr lang="en-US" sz="2400" b="1" i="1" dirty="0">
                <a:solidFill>
                  <a:srgbClr val="FFFF00"/>
                </a:solidFill>
              </a:rPr>
              <a:t>Mediation Advocacy</a:t>
            </a:r>
            <a:endParaRPr lang="en-US" sz="2400" b="1" dirty="0">
              <a:solidFill>
                <a:srgbClr val="FFFF00"/>
              </a:solidFill>
            </a:endParaRPr>
          </a:p>
        </p:txBody>
      </p:sp>
      <p:sp>
        <p:nvSpPr>
          <p:cNvPr id="3" name="Slide Number Placeholder 2"/>
          <p:cNvSpPr>
            <a:spLocks noGrp="1"/>
          </p:cNvSpPr>
          <p:nvPr>
            <p:ph type="sldNum" sz="quarter" idx="12"/>
          </p:nvPr>
        </p:nvSpPr>
        <p:spPr/>
        <p:txBody>
          <a:bodyPr/>
          <a:lstStyle/>
          <a:p>
            <a:fld id="{E88313A4-D10E-41D5-831C-7CFA180AA981}" type="slidenum">
              <a:rPr lang="en-US" smtClean="0"/>
              <a:pPr/>
              <a:t>31</a:t>
            </a:fld>
            <a:endParaRPr lang="en-US"/>
          </a:p>
        </p:txBody>
      </p:sp>
      <p:sp>
        <p:nvSpPr>
          <p:cNvPr id="2" name="Footer Placeholder 1"/>
          <p:cNvSpPr>
            <a:spLocks noGrp="1"/>
          </p:cNvSpPr>
          <p:nvPr>
            <p:ph type="ftr" sz="quarter" idx="11"/>
          </p:nvPr>
        </p:nvSpPr>
        <p:spPr/>
        <p:txBody>
          <a:bodyPr/>
          <a:lstStyle/>
          <a:p>
            <a:r>
              <a:rPr lang="en-US"/>
              <a:t>Upchurch Watson White &amp; Max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1009443" y="659194"/>
            <a:ext cx="7125113" cy="693356"/>
          </a:xfrm>
        </p:spPr>
        <p:txBody>
          <a:bodyPr vert="horz" lIns="91440" tIns="45720" rIns="91440" bIns="45720" rtlCol="0" anchor="ctr">
            <a:noAutofit/>
          </a:bodyPr>
          <a:lstStyle/>
          <a:p>
            <a:pPr algn="ctr"/>
            <a:r>
              <a:rPr lang="en-US" sz="3600" dirty="0"/>
              <a:t>Effective Advocacy in Mediation	</a:t>
            </a:r>
          </a:p>
        </p:txBody>
      </p:sp>
      <p:sp>
        <p:nvSpPr>
          <p:cNvPr id="3" name="Slide Number Placeholder 2"/>
          <p:cNvSpPr>
            <a:spLocks noGrp="1"/>
          </p:cNvSpPr>
          <p:nvPr>
            <p:ph type="sldNum" sz="quarter" idx="12"/>
          </p:nvPr>
        </p:nvSpPr>
        <p:spPr/>
        <p:txBody>
          <a:bodyPr/>
          <a:lstStyle/>
          <a:p>
            <a:fld id="{E88313A4-D10E-41D5-831C-7CFA180AA981}" type="slidenum">
              <a:rPr lang="en-US" smtClean="0"/>
              <a:pPr/>
              <a:t>32</a:t>
            </a:fld>
            <a:endParaRPr lang="en-US"/>
          </a:p>
        </p:txBody>
      </p:sp>
      <p:sp>
        <p:nvSpPr>
          <p:cNvPr id="7" name="TextBox 6"/>
          <p:cNvSpPr txBox="1"/>
          <p:nvPr/>
        </p:nvSpPr>
        <p:spPr>
          <a:xfrm>
            <a:off x="3352800" y="1923650"/>
            <a:ext cx="4495800" cy="1554272"/>
          </a:xfrm>
          <a:prstGeom prst="rect">
            <a:avLst/>
          </a:prstGeom>
          <a:noFill/>
        </p:spPr>
        <p:txBody>
          <a:bodyPr wrap="square" rtlCol="0">
            <a:spAutoFit/>
          </a:bodyPr>
          <a:lstStyle/>
          <a:p>
            <a:pPr algn="ctr">
              <a:spcAft>
                <a:spcPts val="600"/>
              </a:spcAft>
            </a:pPr>
            <a:r>
              <a:rPr lang="en-US" dirty="0">
                <a:solidFill>
                  <a:schemeClr val="tx1"/>
                </a:solidFill>
              </a:rPr>
              <a:t>Presented by:</a:t>
            </a:r>
            <a:br>
              <a:rPr lang="en-US" dirty="0">
                <a:solidFill>
                  <a:schemeClr val="tx1"/>
                </a:solidFill>
              </a:rPr>
            </a:br>
            <a:r>
              <a:rPr lang="en-US" dirty="0">
                <a:solidFill>
                  <a:schemeClr val="tx1"/>
                </a:solidFill>
              </a:rPr>
              <a:t>Philip Reich</a:t>
            </a:r>
            <a:br>
              <a:rPr lang="en-US">
                <a:solidFill>
                  <a:schemeClr val="tx1"/>
                </a:solidFill>
              </a:rPr>
            </a:br>
            <a:r>
              <a:rPr lang="en-US">
                <a:solidFill>
                  <a:schemeClr val="tx1"/>
                </a:solidFill>
                <a:hlinkClick r:id="rId3"/>
              </a:rPr>
              <a:t>preich</a:t>
            </a:r>
            <a:r>
              <a:rPr lang="en-US" dirty="0">
                <a:solidFill>
                  <a:schemeClr val="tx1"/>
                </a:solidFill>
                <a:hlinkClick r:id="rId3"/>
              </a:rPr>
              <a:t>@uww-adr.com</a:t>
            </a:r>
            <a:endParaRPr lang="en-US" dirty="0">
              <a:solidFill>
                <a:schemeClr val="tx1"/>
              </a:solidFill>
            </a:endParaRPr>
          </a:p>
          <a:p>
            <a:pPr algn="ctr"/>
            <a:r>
              <a:rPr lang="en-US" dirty="0">
                <a:solidFill>
                  <a:schemeClr val="tx1"/>
                </a:solidFill>
              </a:rPr>
              <a:t>Upchurch Watson White &amp; Max</a:t>
            </a:r>
            <a:br>
              <a:rPr lang="en-US" dirty="0">
                <a:solidFill>
                  <a:schemeClr val="tx1"/>
                </a:solidFill>
              </a:rPr>
            </a:br>
            <a:r>
              <a:rPr lang="en-US" dirty="0">
                <a:solidFill>
                  <a:schemeClr val="tx1"/>
                </a:solidFill>
              </a:rPr>
              <a:t>Mediation Group</a:t>
            </a:r>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09443" y="1989406"/>
            <a:ext cx="1669485" cy="1164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r>
              <a:rPr lang="en-US"/>
              <a:t>Upchurch Watson White &amp; Max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68058" y="-628650"/>
            <a:ext cx="1399742" cy="4508927"/>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8700" dirty="0">
                <a:ln w="11430"/>
                <a:solidFill>
                  <a:schemeClr val="accent6">
                    <a:lumMod val="50000"/>
                  </a:schemeClr>
                </a:solidFill>
                <a:effectLst>
                  <a:outerShdw blurRad="80000" dist="40000" dir="5040000" algn="tl">
                    <a:srgbClr val="000000">
                      <a:alpha val="30000"/>
                    </a:srgbClr>
                  </a:outerShdw>
                </a:effectLst>
                <a:latin typeface="AngsanaUPC" panose="02020603050405020304" pitchFamily="18" charset="-34"/>
                <a:cs typeface="AngsanaUPC" panose="02020603050405020304" pitchFamily="18" charset="-34"/>
              </a:rPr>
              <a:t>1</a:t>
            </a:r>
          </a:p>
        </p:txBody>
      </p:sp>
      <p:sp>
        <p:nvSpPr>
          <p:cNvPr id="41986" name="Rectangle 2"/>
          <p:cNvSpPr>
            <a:spLocks noGrp="1" noChangeArrowheads="1"/>
          </p:cNvSpPr>
          <p:nvPr>
            <p:ph type="title"/>
          </p:nvPr>
        </p:nvSpPr>
        <p:spPr/>
        <p:txBody>
          <a:bodyPr/>
          <a:lstStyle/>
          <a:p>
            <a:r>
              <a:rPr lang="en-US" sz="4000" dirty="0"/>
              <a:t>Step One – Preparing the Client for Mediation – Overview</a:t>
            </a:r>
          </a:p>
        </p:txBody>
      </p:sp>
      <p:sp>
        <p:nvSpPr>
          <p:cNvPr id="41987" name="Rectangle 3"/>
          <p:cNvSpPr>
            <a:spLocks noGrp="1" noChangeArrowheads="1"/>
          </p:cNvSpPr>
          <p:nvPr>
            <p:ph idx="1"/>
          </p:nvPr>
        </p:nvSpPr>
        <p:spPr/>
        <p:txBody>
          <a:bodyPr>
            <a:normAutofit/>
          </a:bodyPr>
          <a:lstStyle/>
          <a:p>
            <a:r>
              <a:rPr lang="en-US" sz="2400" dirty="0"/>
              <a:t>	Client must understand the </a:t>
            </a:r>
            <a:r>
              <a:rPr lang="en-US" sz="2400" b="1" dirty="0"/>
              <a:t>mediation process</a:t>
            </a:r>
            <a:r>
              <a:rPr lang="en-US" sz="2400" dirty="0"/>
              <a:t> – how it works</a:t>
            </a:r>
          </a:p>
          <a:p>
            <a:r>
              <a:rPr lang="en-US" sz="2400" dirty="0"/>
              <a:t>	Client must understand </a:t>
            </a:r>
            <a:r>
              <a:rPr lang="en-US" sz="2400" b="1" dirty="0"/>
              <a:t>mediation goals</a:t>
            </a:r>
            <a:r>
              <a:rPr lang="en-US" sz="2400" dirty="0"/>
              <a:t> – what “winning” really means</a:t>
            </a:r>
          </a:p>
          <a:p>
            <a:r>
              <a:rPr lang="en-US" sz="2400" dirty="0"/>
              <a:t>	Client must understand </a:t>
            </a:r>
            <a:r>
              <a:rPr lang="en-US" sz="2400" b="1" dirty="0"/>
              <a:t>range of mediation outcomes</a:t>
            </a:r>
            <a:r>
              <a:rPr lang="en-US" sz="2400" dirty="0"/>
              <a:t> – what can happen </a:t>
            </a:r>
          </a:p>
        </p:txBody>
      </p:sp>
      <p:sp>
        <p:nvSpPr>
          <p:cNvPr id="4" name="Slide Number Placeholder 3"/>
          <p:cNvSpPr>
            <a:spLocks noGrp="1"/>
          </p:cNvSpPr>
          <p:nvPr>
            <p:ph type="sldNum" sz="quarter" idx="12"/>
          </p:nvPr>
        </p:nvSpPr>
        <p:spPr/>
        <p:txBody>
          <a:bodyPr/>
          <a:lstStyle/>
          <a:p>
            <a:fld id="{E88313A4-D10E-41D5-831C-7CFA180AA981}" type="slidenum">
              <a:rPr lang="en-US" smtClean="0"/>
              <a:pPr/>
              <a:t>4</a:t>
            </a:fld>
            <a:endParaRPr lang="en-US"/>
          </a:p>
        </p:txBody>
      </p:sp>
      <p:sp>
        <p:nvSpPr>
          <p:cNvPr id="3" name="Footer Placeholder 2"/>
          <p:cNvSpPr>
            <a:spLocks noGrp="1"/>
          </p:cNvSpPr>
          <p:nvPr>
            <p:ph type="ftr" sz="quarter" idx="11"/>
          </p:nvPr>
        </p:nvSpPr>
        <p:spPr/>
        <p:txBody>
          <a:bodyPr/>
          <a:lstStyle/>
          <a:p>
            <a:r>
              <a:rPr lang="en-US"/>
              <a:t>Upchurch Watson White &amp; Max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44258" y="-628650"/>
            <a:ext cx="1399742" cy="4508927"/>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8700" dirty="0">
                <a:ln w="11430"/>
                <a:solidFill>
                  <a:schemeClr val="accent6">
                    <a:lumMod val="50000"/>
                  </a:schemeClr>
                </a:solidFill>
                <a:effectLst>
                  <a:outerShdw blurRad="80000" dist="40000" dir="5040000" algn="tl">
                    <a:srgbClr val="000000">
                      <a:alpha val="30000"/>
                    </a:srgbClr>
                  </a:outerShdw>
                </a:effectLst>
                <a:latin typeface="AngsanaUPC" panose="02020603050405020304" pitchFamily="18" charset="-34"/>
                <a:cs typeface="AngsanaUPC" panose="02020603050405020304" pitchFamily="18" charset="-34"/>
              </a:rPr>
              <a:t>1</a:t>
            </a:r>
          </a:p>
        </p:txBody>
      </p:sp>
      <p:sp>
        <p:nvSpPr>
          <p:cNvPr id="7170" name="Rectangle 2"/>
          <p:cNvSpPr>
            <a:spLocks noGrp="1" noChangeArrowheads="1"/>
          </p:cNvSpPr>
          <p:nvPr>
            <p:ph type="title"/>
          </p:nvPr>
        </p:nvSpPr>
        <p:spPr>
          <a:xfrm>
            <a:off x="1066800" y="228600"/>
            <a:ext cx="7543800" cy="1143000"/>
          </a:xfrm>
        </p:spPr>
        <p:txBody>
          <a:bodyPr/>
          <a:lstStyle/>
          <a:p>
            <a:r>
              <a:rPr lang="en-US" sz="4000" dirty="0"/>
              <a:t>Preparing the Client for Mediation –  </a:t>
            </a:r>
            <a:r>
              <a:rPr lang="en-US" sz="4000" i="1" dirty="0"/>
              <a:t>Process</a:t>
            </a:r>
          </a:p>
        </p:txBody>
      </p:sp>
      <p:sp>
        <p:nvSpPr>
          <p:cNvPr id="7171" name="Rectangle 3"/>
          <p:cNvSpPr>
            <a:spLocks noGrp="1" noChangeArrowheads="1"/>
          </p:cNvSpPr>
          <p:nvPr>
            <p:ph idx="1"/>
          </p:nvPr>
        </p:nvSpPr>
        <p:spPr>
          <a:xfrm>
            <a:off x="1009442" y="1276350"/>
            <a:ext cx="7372557" cy="3200399"/>
          </a:xfrm>
        </p:spPr>
        <p:txBody>
          <a:bodyPr>
            <a:noAutofit/>
          </a:bodyPr>
          <a:lstStyle/>
          <a:p>
            <a:pPr>
              <a:lnSpc>
                <a:spcPct val="90000"/>
              </a:lnSpc>
              <a:buFont typeface="Wingdings" pitchFamily="2" charset="2"/>
              <a:buNone/>
            </a:pPr>
            <a:r>
              <a:rPr lang="en-US" sz="2800" dirty="0"/>
              <a:t>	</a:t>
            </a:r>
            <a:r>
              <a:rPr lang="en-US" sz="2400" dirty="0"/>
              <a:t>The client should understand . . . </a:t>
            </a:r>
            <a:r>
              <a:rPr lang="en-US" sz="2400" b="1" dirty="0"/>
              <a:t>mediation is a </a:t>
            </a:r>
            <a:r>
              <a:rPr lang="en-US" sz="2400" b="1" u="sng" dirty="0"/>
              <a:t>reconciliation</a:t>
            </a:r>
            <a:r>
              <a:rPr lang="en-US" sz="2400" b="1" dirty="0"/>
              <a:t> process, not an </a:t>
            </a:r>
            <a:r>
              <a:rPr lang="en-US" sz="2400" b="1" u="sng" dirty="0"/>
              <a:t>adjudication</a:t>
            </a:r>
            <a:r>
              <a:rPr lang="en-US" sz="2400" b="1" dirty="0"/>
              <a:t> process</a:t>
            </a:r>
            <a:r>
              <a:rPr lang="en-US" sz="2400" dirty="0"/>
              <a:t>.</a:t>
            </a:r>
          </a:p>
          <a:p>
            <a:pPr>
              <a:lnSpc>
                <a:spcPct val="90000"/>
              </a:lnSpc>
              <a:buFont typeface="Wingdings" pitchFamily="2" charset="2"/>
              <a:buNone/>
            </a:pPr>
            <a:r>
              <a:rPr lang="en-US" sz="2400" dirty="0"/>
              <a:t>	 Reconciliation vs.  Adjudication:</a:t>
            </a:r>
          </a:p>
          <a:p>
            <a:pPr>
              <a:lnSpc>
                <a:spcPct val="90000"/>
              </a:lnSpc>
            </a:pPr>
            <a:r>
              <a:rPr lang="en-US" sz="2400" i="1" dirty="0"/>
              <a:t>		Mutual accommodation vs. positional debate</a:t>
            </a:r>
          </a:p>
          <a:p>
            <a:pPr>
              <a:lnSpc>
                <a:spcPct val="90000"/>
              </a:lnSpc>
            </a:pPr>
            <a:r>
              <a:rPr lang="en-US" sz="2400" i="1" dirty="0"/>
              <a:t>		Problem solving vs. fault finding</a:t>
            </a:r>
          </a:p>
          <a:p>
            <a:pPr>
              <a:lnSpc>
                <a:spcPct val="90000"/>
              </a:lnSpc>
            </a:pPr>
            <a:r>
              <a:rPr lang="en-US" sz="2400" i="1" dirty="0"/>
              <a:t>		Outcome is an agreement vs. a judgment</a:t>
            </a:r>
            <a:endParaRPr lang="en-US" sz="2400" b="1" dirty="0">
              <a:solidFill>
                <a:srgbClr val="FFFF00"/>
              </a:solidFill>
            </a:endParaRPr>
          </a:p>
        </p:txBody>
      </p:sp>
      <p:sp>
        <p:nvSpPr>
          <p:cNvPr id="3" name="Slide Number Placeholder 2"/>
          <p:cNvSpPr>
            <a:spLocks noGrp="1"/>
          </p:cNvSpPr>
          <p:nvPr>
            <p:ph type="sldNum" sz="quarter" idx="12"/>
          </p:nvPr>
        </p:nvSpPr>
        <p:spPr>
          <a:xfrm>
            <a:off x="572659" y="4583906"/>
            <a:ext cx="608287" cy="273844"/>
          </a:xfrm>
        </p:spPr>
        <p:txBody>
          <a:bodyPr/>
          <a:lstStyle/>
          <a:p>
            <a:fld id="{E88313A4-D10E-41D5-831C-7CFA180AA981}" type="slidenum">
              <a:rPr lang="en-US" smtClean="0"/>
              <a:pPr/>
              <a:t>5</a:t>
            </a:fld>
            <a:endParaRPr lang="en-US" dirty="0"/>
          </a:p>
        </p:txBody>
      </p:sp>
      <p:sp>
        <p:nvSpPr>
          <p:cNvPr id="2" name="Footer Placeholder 1"/>
          <p:cNvSpPr>
            <a:spLocks noGrp="1"/>
          </p:cNvSpPr>
          <p:nvPr>
            <p:ph type="ftr" sz="quarter" idx="11"/>
          </p:nvPr>
        </p:nvSpPr>
        <p:spPr>
          <a:xfrm>
            <a:off x="1180946" y="4552950"/>
            <a:ext cx="5256399" cy="273844"/>
          </a:xfrm>
        </p:spPr>
        <p:txBody>
          <a:bodyPr/>
          <a:lstStyle/>
          <a:p>
            <a:r>
              <a:rPr lang="en-US" dirty="0"/>
              <a:t>Upchurch Watson White &amp; Max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44258" y="-628650"/>
            <a:ext cx="1399742" cy="4508927"/>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8700" dirty="0">
                <a:ln w="11430"/>
                <a:solidFill>
                  <a:schemeClr val="accent6">
                    <a:lumMod val="50000"/>
                  </a:schemeClr>
                </a:solidFill>
                <a:effectLst>
                  <a:outerShdw blurRad="80000" dist="40000" dir="5040000" algn="tl">
                    <a:srgbClr val="000000">
                      <a:alpha val="30000"/>
                    </a:srgbClr>
                  </a:outerShdw>
                </a:effectLst>
                <a:latin typeface="AngsanaUPC" panose="02020603050405020304" pitchFamily="18" charset="-34"/>
                <a:cs typeface="AngsanaUPC" panose="02020603050405020304" pitchFamily="18" charset="-34"/>
              </a:rPr>
              <a:t>1</a:t>
            </a:r>
          </a:p>
        </p:txBody>
      </p:sp>
      <p:sp>
        <p:nvSpPr>
          <p:cNvPr id="8194" name="Rectangle 2"/>
          <p:cNvSpPr>
            <a:spLocks noGrp="1" noChangeArrowheads="1"/>
          </p:cNvSpPr>
          <p:nvPr>
            <p:ph type="title"/>
          </p:nvPr>
        </p:nvSpPr>
        <p:spPr>
          <a:xfrm>
            <a:off x="1009443" y="506794"/>
            <a:ext cx="7434686" cy="693356"/>
          </a:xfrm>
        </p:spPr>
        <p:txBody>
          <a:bodyPr/>
          <a:lstStyle/>
          <a:p>
            <a:r>
              <a:rPr lang="en-US" sz="4000" dirty="0"/>
              <a:t>Preparing the Client for Mediation – </a:t>
            </a:r>
            <a:r>
              <a:rPr lang="en-US" sz="4000" i="1" dirty="0"/>
              <a:t>Goal</a:t>
            </a:r>
          </a:p>
        </p:txBody>
      </p:sp>
      <p:sp>
        <p:nvSpPr>
          <p:cNvPr id="8195" name="Rectangle 3"/>
          <p:cNvSpPr>
            <a:spLocks noGrp="1" noChangeArrowheads="1"/>
          </p:cNvSpPr>
          <p:nvPr>
            <p:ph idx="1"/>
          </p:nvPr>
        </p:nvSpPr>
        <p:spPr>
          <a:xfrm>
            <a:off x="1009443" y="1514372"/>
            <a:ext cx="7125112" cy="2829438"/>
          </a:xfrm>
        </p:spPr>
        <p:txBody>
          <a:bodyPr>
            <a:noAutofit/>
          </a:bodyPr>
          <a:lstStyle/>
          <a:p>
            <a:pPr>
              <a:lnSpc>
                <a:spcPct val="80000"/>
              </a:lnSpc>
              <a:buFont typeface="Wingdings" pitchFamily="2" charset="2"/>
              <a:buNone/>
            </a:pPr>
            <a:r>
              <a:rPr lang="en-US" sz="2800" dirty="0"/>
              <a:t>	The Client should understand the </a:t>
            </a:r>
            <a:r>
              <a:rPr lang="en-US" sz="2800" b="1" dirty="0"/>
              <a:t>mediation goals</a:t>
            </a:r>
            <a:r>
              <a:rPr lang="en-US" sz="2800" dirty="0"/>
              <a:t>: How do we “WIN” at mediation?                    </a:t>
            </a:r>
          </a:p>
          <a:p>
            <a:pPr marL="914400" lvl="1" indent="-548640">
              <a:lnSpc>
                <a:spcPct val="80000"/>
              </a:lnSpc>
            </a:pPr>
            <a:r>
              <a:rPr lang="en-US" sz="2400" dirty="0"/>
              <a:t>“Winning” doesn’t mean “Making the other side lose”</a:t>
            </a:r>
          </a:p>
          <a:p>
            <a:pPr marL="914400" lvl="1" indent="-548640">
              <a:lnSpc>
                <a:spcPct val="80000"/>
              </a:lnSpc>
            </a:pPr>
            <a:r>
              <a:rPr lang="en-US" sz="2400" dirty="0"/>
              <a:t>Mediation (reconciliation) is not a “win-lose” contest </a:t>
            </a:r>
          </a:p>
          <a:p>
            <a:pPr marL="914400" lvl="1" indent="-548640">
              <a:lnSpc>
                <a:spcPct val="80000"/>
              </a:lnSpc>
            </a:pPr>
            <a:r>
              <a:rPr lang="en-US" sz="2400" dirty="0"/>
              <a:t>Object is “win-win” – an agreement </a:t>
            </a:r>
            <a:endParaRPr lang="en-US" sz="2800" dirty="0"/>
          </a:p>
        </p:txBody>
      </p:sp>
      <p:sp>
        <p:nvSpPr>
          <p:cNvPr id="3" name="Slide Number Placeholder 2"/>
          <p:cNvSpPr>
            <a:spLocks noGrp="1"/>
          </p:cNvSpPr>
          <p:nvPr>
            <p:ph type="sldNum" sz="quarter" idx="12"/>
          </p:nvPr>
        </p:nvSpPr>
        <p:spPr>
          <a:xfrm>
            <a:off x="572659" y="4583906"/>
            <a:ext cx="608287" cy="273844"/>
          </a:xfrm>
        </p:spPr>
        <p:txBody>
          <a:bodyPr/>
          <a:lstStyle/>
          <a:p>
            <a:fld id="{E88313A4-D10E-41D5-831C-7CFA180AA981}" type="slidenum">
              <a:rPr lang="en-US" smtClean="0"/>
              <a:pPr/>
              <a:t>6</a:t>
            </a:fld>
            <a:endParaRPr lang="en-US"/>
          </a:p>
        </p:txBody>
      </p:sp>
      <p:sp>
        <p:nvSpPr>
          <p:cNvPr id="2" name="Footer Placeholder 1"/>
          <p:cNvSpPr>
            <a:spLocks noGrp="1"/>
          </p:cNvSpPr>
          <p:nvPr>
            <p:ph type="ftr" sz="quarter" idx="11"/>
          </p:nvPr>
        </p:nvSpPr>
        <p:spPr>
          <a:xfrm>
            <a:off x="1180946" y="4521110"/>
            <a:ext cx="5256399" cy="273844"/>
          </a:xfrm>
        </p:spPr>
        <p:txBody>
          <a:bodyPr/>
          <a:lstStyle/>
          <a:p>
            <a:r>
              <a:rPr lang="en-US" dirty="0"/>
              <a:t>Upchurch Watson White &amp; Max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96200" y="-628650"/>
            <a:ext cx="1399742" cy="4508927"/>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8700" dirty="0">
                <a:ln w="11430"/>
                <a:solidFill>
                  <a:schemeClr val="accent6">
                    <a:lumMod val="50000"/>
                  </a:schemeClr>
                </a:solidFill>
                <a:effectLst>
                  <a:outerShdw blurRad="80000" dist="40000" dir="5040000" algn="tl">
                    <a:srgbClr val="000000">
                      <a:alpha val="30000"/>
                    </a:srgbClr>
                  </a:outerShdw>
                </a:effectLst>
                <a:latin typeface="AngsanaUPC" panose="02020603050405020304" pitchFamily="18" charset="-34"/>
                <a:cs typeface="AngsanaUPC" panose="02020603050405020304" pitchFamily="18" charset="-34"/>
              </a:rPr>
              <a:t>1</a:t>
            </a:r>
          </a:p>
        </p:txBody>
      </p:sp>
      <p:sp>
        <p:nvSpPr>
          <p:cNvPr id="61442" name="Rectangle 2"/>
          <p:cNvSpPr>
            <a:spLocks noGrp="1" noChangeArrowheads="1"/>
          </p:cNvSpPr>
          <p:nvPr>
            <p:ph type="title"/>
          </p:nvPr>
        </p:nvSpPr>
        <p:spPr>
          <a:xfrm>
            <a:off x="914400" y="228600"/>
            <a:ext cx="7543800" cy="1073944"/>
          </a:xfrm>
        </p:spPr>
        <p:txBody>
          <a:bodyPr/>
          <a:lstStyle/>
          <a:p>
            <a:r>
              <a:rPr lang="en-US" sz="3800" dirty="0"/>
              <a:t>Preparing the Client for Mediation</a:t>
            </a:r>
            <a:br>
              <a:rPr lang="en-US" sz="3800" dirty="0"/>
            </a:br>
            <a:r>
              <a:rPr lang="en-US" sz="3800" dirty="0"/>
              <a:t>– </a:t>
            </a:r>
            <a:r>
              <a:rPr lang="en-US" sz="3800" i="1" dirty="0"/>
              <a:t>Goal</a:t>
            </a:r>
            <a:r>
              <a:rPr lang="en-US" sz="3800" dirty="0"/>
              <a:t>  	</a:t>
            </a:r>
          </a:p>
        </p:txBody>
      </p:sp>
      <p:sp>
        <p:nvSpPr>
          <p:cNvPr id="61443" name="Rectangle 3"/>
          <p:cNvSpPr>
            <a:spLocks noGrp="1" noChangeArrowheads="1"/>
          </p:cNvSpPr>
          <p:nvPr>
            <p:ph idx="1"/>
          </p:nvPr>
        </p:nvSpPr>
        <p:spPr>
          <a:xfrm>
            <a:off x="838200" y="1276350"/>
            <a:ext cx="8001000" cy="3276600"/>
          </a:xfrm>
        </p:spPr>
        <p:txBody>
          <a:bodyPr>
            <a:normAutofit/>
          </a:bodyPr>
          <a:lstStyle/>
          <a:p>
            <a:pPr>
              <a:lnSpc>
                <a:spcPct val="80000"/>
              </a:lnSpc>
            </a:pPr>
            <a:r>
              <a:rPr lang="en-US" sz="2300" b="1" dirty="0"/>
              <a:t>	“Winning” at Mediation</a:t>
            </a:r>
            <a:r>
              <a:rPr lang="en-US" sz="2300" dirty="0"/>
              <a:t> (The </a:t>
            </a:r>
            <a:r>
              <a:rPr lang="en-US" sz="2300" u="sng" dirty="0"/>
              <a:t>Real</a:t>
            </a:r>
            <a:r>
              <a:rPr lang="en-US" sz="2300" dirty="0"/>
              <a:t> Goal):</a:t>
            </a:r>
            <a:br>
              <a:rPr lang="en-US" sz="2300" dirty="0"/>
            </a:br>
            <a:r>
              <a:rPr lang="en-US" sz="2300" i="1" dirty="0"/>
              <a:t>Making A Good Decision</a:t>
            </a:r>
            <a:r>
              <a:rPr lang="en-US" sz="2300" dirty="0"/>
              <a:t>. </a:t>
            </a:r>
          </a:p>
          <a:p>
            <a:pPr>
              <a:lnSpc>
                <a:spcPct val="80000"/>
              </a:lnSpc>
            </a:pPr>
            <a:r>
              <a:rPr lang="en-US" sz="2300" dirty="0"/>
              <a:t>	We are here to make a decision – “Do we</a:t>
            </a:r>
            <a:br>
              <a:rPr lang="en-US" sz="2300" dirty="0"/>
            </a:br>
            <a:r>
              <a:rPr lang="en-US" sz="2300" dirty="0"/>
              <a:t>litigate or settle?”</a:t>
            </a:r>
          </a:p>
          <a:p>
            <a:pPr>
              <a:lnSpc>
                <a:spcPct val="80000"/>
              </a:lnSpc>
            </a:pPr>
            <a:r>
              <a:rPr lang="en-US" sz="2300" dirty="0"/>
              <a:t>	“Winning” means getting in position to making a </a:t>
            </a:r>
            <a:r>
              <a:rPr lang="en-US" sz="2300" b="1" u="sng" dirty="0"/>
              <a:t>good</a:t>
            </a:r>
            <a:r>
              <a:rPr lang="en-US" sz="2300" dirty="0"/>
              <a:t> decision.</a:t>
            </a:r>
          </a:p>
          <a:p>
            <a:pPr lvl="1">
              <a:lnSpc>
                <a:spcPct val="80000"/>
              </a:lnSpc>
              <a:buFont typeface="Wingdings" panose="05000000000000000000" pitchFamily="2" charset="2"/>
              <a:buChar char="§"/>
            </a:pPr>
            <a:r>
              <a:rPr lang="en-US" sz="2300" dirty="0"/>
              <a:t>	A fact based, reality based, informed decision. </a:t>
            </a:r>
          </a:p>
          <a:p>
            <a:pPr lvl="1">
              <a:lnSpc>
                <a:spcPct val="80000"/>
              </a:lnSpc>
              <a:buFont typeface="Wingdings" panose="05000000000000000000" pitchFamily="2" charset="2"/>
              <a:buChar char="§"/>
            </a:pPr>
            <a:r>
              <a:rPr lang="en-US" sz="2300" dirty="0"/>
              <a:t>	Reality of the lawsuit AND reality of the settlement.  </a:t>
            </a:r>
          </a:p>
        </p:txBody>
      </p:sp>
      <p:sp>
        <p:nvSpPr>
          <p:cNvPr id="3" name="Slide Number Placeholder 2"/>
          <p:cNvSpPr>
            <a:spLocks noGrp="1"/>
          </p:cNvSpPr>
          <p:nvPr>
            <p:ph type="sldNum" sz="quarter" idx="12"/>
          </p:nvPr>
        </p:nvSpPr>
        <p:spPr>
          <a:xfrm>
            <a:off x="572659" y="4552950"/>
            <a:ext cx="608287" cy="273844"/>
          </a:xfrm>
        </p:spPr>
        <p:txBody>
          <a:bodyPr/>
          <a:lstStyle/>
          <a:p>
            <a:fld id="{E88313A4-D10E-41D5-831C-7CFA180AA981}" type="slidenum">
              <a:rPr lang="en-US" smtClean="0"/>
              <a:pPr/>
              <a:t>7</a:t>
            </a:fld>
            <a:endParaRPr lang="en-US" dirty="0"/>
          </a:p>
        </p:txBody>
      </p:sp>
      <p:sp>
        <p:nvSpPr>
          <p:cNvPr id="2" name="Footer Placeholder 1"/>
          <p:cNvSpPr>
            <a:spLocks noGrp="1"/>
          </p:cNvSpPr>
          <p:nvPr>
            <p:ph type="ftr" sz="quarter" idx="11"/>
          </p:nvPr>
        </p:nvSpPr>
        <p:spPr>
          <a:xfrm>
            <a:off x="1180946" y="4507706"/>
            <a:ext cx="5256399" cy="273844"/>
          </a:xfrm>
        </p:spPr>
        <p:txBody>
          <a:bodyPr/>
          <a:lstStyle/>
          <a:p>
            <a:r>
              <a:rPr lang="en-US" dirty="0"/>
              <a:t>Upchurch Watson White &amp; Max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86600" y="-489377"/>
            <a:ext cx="1399742" cy="4508927"/>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8700" dirty="0">
                <a:ln w="11430"/>
                <a:solidFill>
                  <a:schemeClr val="accent6">
                    <a:lumMod val="50000"/>
                  </a:schemeClr>
                </a:solidFill>
                <a:effectLst>
                  <a:outerShdw blurRad="80000" dist="40000" dir="5040000" algn="tl">
                    <a:srgbClr val="000000">
                      <a:alpha val="30000"/>
                    </a:srgbClr>
                  </a:outerShdw>
                </a:effectLst>
                <a:latin typeface="AngsanaUPC" panose="02020603050405020304" pitchFamily="18" charset="-34"/>
                <a:cs typeface="AngsanaUPC" panose="02020603050405020304" pitchFamily="18" charset="-34"/>
              </a:rPr>
              <a:t>1</a:t>
            </a:r>
          </a:p>
        </p:txBody>
      </p:sp>
      <p:sp>
        <p:nvSpPr>
          <p:cNvPr id="62466" name="Rectangle 2"/>
          <p:cNvSpPr>
            <a:spLocks noGrp="1" noChangeArrowheads="1"/>
          </p:cNvSpPr>
          <p:nvPr>
            <p:ph type="title"/>
          </p:nvPr>
        </p:nvSpPr>
        <p:spPr>
          <a:xfrm>
            <a:off x="1009443" y="506794"/>
            <a:ext cx="7476899" cy="693356"/>
          </a:xfrm>
        </p:spPr>
        <p:txBody>
          <a:bodyPr/>
          <a:lstStyle/>
          <a:p>
            <a:r>
              <a:rPr lang="en-US" sz="4000" dirty="0"/>
              <a:t>Preparing the Client For Mediation – </a:t>
            </a:r>
            <a:r>
              <a:rPr lang="en-US" sz="4000" i="1" dirty="0"/>
              <a:t>Goal</a:t>
            </a:r>
          </a:p>
        </p:txBody>
      </p:sp>
      <p:sp>
        <p:nvSpPr>
          <p:cNvPr id="62467" name="Rectangle 3"/>
          <p:cNvSpPr>
            <a:spLocks noGrp="1" noChangeArrowheads="1"/>
          </p:cNvSpPr>
          <p:nvPr>
            <p:ph idx="1"/>
          </p:nvPr>
        </p:nvSpPr>
        <p:spPr>
          <a:xfrm>
            <a:off x="1009443" y="1352550"/>
            <a:ext cx="7125112" cy="2895600"/>
          </a:xfrm>
        </p:spPr>
        <p:txBody>
          <a:bodyPr>
            <a:normAutofit fontScale="77500" lnSpcReduction="20000"/>
          </a:bodyPr>
          <a:lstStyle/>
          <a:p>
            <a:pPr>
              <a:lnSpc>
                <a:spcPct val="120000"/>
              </a:lnSpc>
            </a:pPr>
            <a:r>
              <a:rPr lang="en-US" sz="2800" dirty="0"/>
              <a:t>The ”reality” of the settlement is </a:t>
            </a:r>
            <a:r>
              <a:rPr lang="en-US" sz="2800" b="1" i="1" dirty="0"/>
              <a:t>their number . . .</a:t>
            </a:r>
            <a:br>
              <a:rPr lang="en-US" sz="2800" b="1" i="1" dirty="0"/>
            </a:br>
            <a:r>
              <a:rPr lang="en-US" sz="2800" b="1" i="1" dirty="0"/>
              <a:t>their “final” number. </a:t>
            </a:r>
          </a:p>
          <a:p>
            <a:pPr>
              <a:lnSpc>
                <a:spcPct val="120000"/>
              </a:lnSpc>
            </a:pPr>
            <a:r>
              <a:rPr lang="en-US" sz="2800" dirty="0"/>
              <a:t>“Winning” is getting that number out, on the table, available.</a:t>
            </a:r>
          </a:p>
          <a:p>
            <a:pPr>
              <a:lnSpc>
                <a:spcPct val="120000"/>
              </a:lnSpc>
              <a:spcAft>
                <a:spcPts val="1200"/>
              </a:spcAft>
            </a:pPr>
            <a:r>
              <a:rPr lang="en-US" sz="2800" dirty="0"/>
              <a:t>Then we’re in the position to make the “good” decision.</a:t>
            </a:r>
          </a:p>
          <a:p>
            <a:pPr algn="ctr">
              <a:buFont typeface="Wingdings" pitchFamily="2" charset="2"/>
              <a:buNone/>
            </a:pPr>
            <a:r>
              <a:rPr lang="en-US" sz="2800" b="1" dirty="0">
                <a:solidFill>
                  <a:srgbClr val="FFFF00"/>
                </a:solidFill>
              </a:rPr>
              <a:t>WE WIN!</a:t>
            </a:r>
          </a:p>
        </p:txBody>
      </p:sp>
      <p:sp>
        <p:nvSpPr>
          <p:cNvPr id="3" name="Slide Number Placeholder 2"/>
          <p:cNvSpPr>
            <a:spLocks noGrp="1"/>
          </p:cNvSpPr>
          <p:nvPr>
            <p:ph type="sldNum" sz="quarter" idx="12"/>
          </p:nvPr>
        </p:nvSpPr>
        <p:spPr/>
        <p:txBody>
          <a:bodyPr/>
          <a:lstStyle/>
          <a:p>
            <a:fld id="{E88313A4-D10E-41D5-831C-7CFA180AA981}" type="slidenum">
              <a:rPr lang="en-US" smtClean="0"/>
              <a:pPr/>
              <a:t>8</a:t>
            </a:fld>
            <a:endParaRPr lang="en-US"/>
          </a:p>
        </p:txBody>
      </p:sp>
      <p:sp>
        <p:nvSpPr>
          <p:cNvPr id="2" name="Footer Placeholder 1"/>
          <p:cNvSpPr>
            <a:spLocks noGrp="1"/>
          </p:cNvSpPr>
          <p:nvPr>
            <p:ph type="ftr" sz="quarter" idx="11"/>
          </p:nvPr>
        </p:nvSpPr>
        <p:spPr>
          <a:xfrm>
            <a:off x="1180946" y="4431506"/>
            <a:ext cx="5256399" cy="273844"/>
          </a:xfrm>
        </p:spPr>
        <p:txBody>
          <a:bodyPr/>
          <a:lstStyle/>
          <a:p>
            <a:r>
              <a:rPr lang="en-US" dirty="0"/>
              <a:t>Upchurch Watson White &amp; Max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009443" y="506794"/>
            <a:ext cx="7524957" cy="693356"/>
          </a:xfrm>
        </p:spPr>
        <p:txBody>
          <a:bodyPr/>
          <a:lstStyle/>
          <a:p>
            <a:r>
              <a:rPr lang="en-US" sz="4000" dirty="0"/>
              <a:t>Preparing the Client for Mediation</a:t>
            </a:r>
            <a:br>
              <a:rPr lang="en-US" sz="4000" dirty="0"/>
            </a:br>
            <a:r>
              <a:rPr lang="en-US" sz="4000" dirty="0"/>
              <a:t>– </a:t>
            </a:r>
            <a:r>
              <a:rPr lang="en-US" sz="4000" i="1" dirty="0"/>
              <a:t>Goal </a:t>
            </a:r>
          </a:p>
        </p:txBody>
      </p:sp>
      <p:sp>
        <p:nvSpPr>
          <p:cNvPr id="63491" name="Rectangle 3"/>
          <p:cNvSpPr>
            <a:spLocks noGrp="1" noChangeArrowheads="1"/>
          </p:cNvSpPr>
          <p:nvPr>
            <p:ph idx="1"/>
          </p:nvPr>
        </p:nvSpPr>
        <p:spPr/>
        <p:txBody>
          <a:bodyPr>
            <a:normAutofit/>
          </a:bodyPr>
          <a:lstStyle/>
          <a:p>
            <a:pPr>
              <a:buFont typeface="Wingdings" pitchFamily="2" charset="2"/>
              <a:buNone/>
            </a:pPr>
            <a:r>
              <a:rPr lang="en-US" sz="2800" dirty="0"/>
              <a:t> It’s not about your number –</a:t>
            </a:r>
            <a:br>
              <a:rPr lang="en-US" sz="2800" dirty="0"/>
            </a:br>
            <a:r>
              <a:rPr lang="en-US" sz="2800" b="1" i="1" dirty="0"/>
              <a:t>it’s about </a:t>
            </a:r>
            <a:r>
              <a:rPr lang="en-US" sz="2800" b="1" i="1" u="sng" dirty="0"/>
              <a:t>their </a:t>
            </a:r>
            <a:r>
              <a:rPr lang="en-US" sz="2800" b="1" i="1" dirty="0"/>
              <a:t>number and </a:t>
            </a:r>
            <a:r>
              <a:rPr lang="en-US" sz="2800" b="1" i="1" u="sng" dirty="0"/>
              <a:t>your</a:t>
            </a:r>
            <a:r>
              <a:rPr lang="en-US" sz="2800" b="1" i="1" dirty="0"/>
              <a:t> decision</a:t>
            </a:r>
          </a:p>
        </p:txBody>
      </p:sp>
      <p:sp>
        <p:nvSpPr>
          <p:cNvPr id="3" name="Slide Number Placeholder 2"/>
          <p:cNvSpPr>
            <a:spLocks noGrp="1"/>
          </p:cNvSpPr>
          <p:nvPr>
            <p:ph type="sldNum" sz="quarter" idx="12"/>
          </p:nvPr>
        </p:nvSpPr>
        <p:spPr/>
        <p:txBody>
          <a:bodyPr/>
          <a:lstStyle/>
          <a:p>
            <a:fld id="{E88313A4-D10E-41D5-831C-7CFA180AA981}" type="slidenum">
              <a:rPr lang="en-US" smtClean="0"/>
              <a:pPr/>
              <a:t>9</a:t>
            </a:fld>
            <a:endParaRPr lang="en-US"/>
          </a:p>
        </p:txBody>
      </p:sp>
      <p:sp>
        <p:nvSpPr>
          <p:cNvPr id="6" name="Rectangle 5"/>
          <p:cNvSpPr/>
          <p:nvPr/>
        </p:nvSpPr>
        <p:spPr>
          <a:xfrm>
            <a:off x="7467600" y="-260777"/>
            <a:ext cx="1399742" cy="4508927"/>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8700" dirty="0">
                <a:ln w="11430"/>
                <a:solidFill>
                  <a:schemeClr val="accent6">
                    <a:lumMod val="50000"/>
                  </a:schemeClr>
                </a:solidFill>
                <a:effectLst>
                  <a:outerShdw blurRad="80000" dist="40000" dir="5040000" algn="tl">
                    <a:srgbClr val="000000">
                      <a:alpha val="30000"/>
                    </a:srgbClr>
                  </a:outerShdw>
                </a:effectLst>
                <a:latin typeface="AngsanaUPC" panose="02020603050405020304" pitchFamily="18" charset="-34"/>
                <a:cs typeface="AngsanaUPC" panose="02020603050405020304" pitchFamily="18" charset="-34"/>
              </a:rPr>
              <a:t>1</a:t>
            </a:r>
          </a:p>
        </p:txBody>
      </p:sp>
      <p:sp>
        <p:nvSpPr>
          <p:cNvPr id="2" name="Footer Placeholder 1"/>
          <p:cNvSpPr>
            <a:spLocks noGrp="1"/>
          </p:cNvSpPr>
          <p:nvPr>
            <p:ph type="ftr" sz="quarter" idx="11"/>
          </p:nvPr>
        </p:nvSpPr>
        <p:spPr>
          <a:xfrm>
            <a:off x="1143000" y="4431506"/>
            <a:ext cx="5256399" cy="273844"/>
          </a:xfrm>
        </p:spPr>
        <p:txBody>
          <a:bodyPr/>
          <a:lstStyle/>
          <a:p>
            <a:r>
              <a:rPr lang="en-US" dirty="0"/>
              <a:t>Upchurch Watson White &amp; Max</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ummer">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3899</TotalTime>
  <Words>6008</Words>
  <Application>Microsoft Macintosh PowerPoint</Application>
  <PresentationFormat>On-screen Show (16:9)</PresentationFormat>
  <Paragraphs>703</Paragraphs>
  <Slides>32</Slides>
  <Notes>32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AngsanaUPC</vt:lpstr>
      <vt:lpstr>Arial</vt:lpstr>
      <vt:lpstr>Courier New</vt:lpstr>
      <vt:lpstr>Franklin Gothic Medium Cond</vt:lpstr>
      <vt:lpstr>Gill Sans MT</vt:lpstr>
      <vt:lpstr>Tahoma</vt:lpstr>
      <vt:lpstr>Wingdings</vt:lpstr>
      <vt:lpstr>Wingdings 2</vt:lpstr>
      <vt:lpstr>Summer</vt:lpstr>
      <vt:lpstr>Mediation Advocacy   </vt:lpstr>
      <vt:lpstr>The Overall Checklist:</vt:lpstr>
      <vt:lpstr>“PREPARATION” IS THE KEY</vt:lpstr>
      <vt:lpstr>Step One – Preparing the Client for Mediation – Overview</vt:lpstr>
      <vt:lpstr>Preparing the Client for Mediation –  Process</vt:lpstr>
      <vt:lpstr>Preparing the Client for Mediation – Goal</vt:lpstr>
      <vt:lpstr>Preparing the Client for Mediation – Goal   </vt:lpstr>
      <vt:lpstr>Preparing the Client For Mediation – Goal</vt:lpstr>
      <vt:lpstr>Preparing the Client for Mediation – Goal </vt:lpstr>
      <vt:lpstr>Preparing the Client for Mediation – Outcomes</vt:lpstr>
      <vt:lpstr>Step Two – Preparing for mediation: “Shape of the Table” Issues</vt:lpstr>
      <vt:lpstr>Shape of the Table Issues</vt:lpstr>
      <vt:lpstr>Shape of the Table Issues</vt:lpstr>
      <vt:lpstr>Shape of the Table Issues</vt:lpstr>
      <vt:lpstr>Shape of the Table Issues</vt:lpstr>
      <vt:lpstr>Shape of the Table Issues</vt:lpstr>
      <vt:lpstr>Shape of the Table Issues</vt:lpstr>
      <vt:lpstr>Shape of the Table Issues</vt:lpstr>
      <vt:lpstr>Step Three – Preparing the Mediation Team </vt:lpstr>
      <vt:lpstr>PowerPoint Presentation</vt:lpstr>
      <vt:lpstr>Step Four – Preparing the Opening Presentation </vt:lpstr>
      <vt:lpstr>PowerPoint Presentation</vt:lpstr>
      <vt:lpstr>Step  Five – Preparing for Caucus Sessions </vt:lpstr>
      <vt:lpstr>Caucus Sessions</vt:lpstr>
      <vt:lpstr>Caucus Sessions</vt:lpstr>
      <vt:lpstr>Caucus Sessions</vt:lpstr>
      <vt:lpstr>Step Six – Preparing for Closure </vt:lpstr>
      <vt:lpstr>Closure </vt:lpstr>
      <vt:lpstr>Closure</vt:lpstr>
      <vt:lpstr>Step Seven – Prepare to Avoid Impasse</vt:lpstr>
      <vt:lpstr>Mediation Advocacy</vt:lpstr>
      <vt:lpstr>Effective Advocacy in Mediation </vt:lpstr>
    </vt:vector>
  </TitlesOfParts>
  <Company>UWWM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Advocacy in Mediation</dc:title>
  <dc:creator>Larry Watson</dc:creator>
  <cp:lastModifiedBy>Philip Reich</cp:lastModifiedBy>
  <cp:revision>82</cp:revision>
  <cp:lastPrinted>2022-11-21T21:23:50Z</cp:lastPrinted>
  <dcterms:created xsi:type="dcterms:W3CDTF">2004-03-01T20:43:46Z</dcterms:created>
  <dcterms:modified xsi:type="dcterms:W3CDTF">2022-11-22T18:02:16Z</dcterms:modified>
</cp:coreProperties>
</file>