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CCCD"/>
          </a:solidFill>
        </a:fill>
      </a:tcStyle>
    </a:wholeTbl>
    <a:band2H>
      <a:tcTxStyle/>
      <a:tcStyle>
        <a:tcBdr/>
        <a:fill>
          <a:solidFill>
            <a:srgbClr val="F6E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90"/>
  </p:normalViewPr>
  <p:slideViewPr>
    <p:cSldViewPr snapToGrid="0" snapToObjects="1">
      <p:cViewPr varScale="1">
        <p:scale>
          <a:sx n="74" d="100"/>
          <a:sy n="74" d="100"/>
        </p:scale>
        <p:origin x="144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0" name="Shape 19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308094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23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4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5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27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148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9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0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2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54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172" y="6217872"/>
            <a:ext cx="273656" cy="2642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162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3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4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6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68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172" y="6217872"/>
            <a:ext cx="273656" cy="2642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176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7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8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80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172" y="6217872"/>
            <a:ext cx="273656" cy="2642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44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5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6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48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50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172" y="6217872"/>
            <a:ext cx="273656" cy="2642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58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59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60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2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63" name="Rectangle"/>
          <p:cNvSpPr/>
          <p:nvPr/>
        </p:nvSpPr>
        <p:spPr>
          <a:xfrm>
            <a:off x="0" y="0"/>
            <a:ext cx="9163050" cy="6904038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64" name="BAC15016-logo_White_FINAL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5872162"/>
            <a:ext cx="1828800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74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5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6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78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ctangle"/>
          <p:cNvSpPr/>
          <p:nvPr/>
        </p:nvSpPr>
        <p:spPr>
          <a:xfrm>
            <a:off x="0" y="0"/>
            <a:ext cx="9163050" cy="690403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80" name="BAC15016-logo_White_FINAL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5872162"/>
            <a:ext cx="1828800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90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1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2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94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0" y="0"/>
            <a:ext cx="9163050" cy="6904038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6" name="BAC15016-logo_White_FINAL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5872162"/>
            <a:ext cx="1828800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98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106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7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8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10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12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172" y="6217872"/>
            <a:ext cx="273656" cy="2642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120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1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2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24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125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26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172" y="6217872"/>
            <a:ext cx="273656" cy="2642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134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5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6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38" name="BAC15016-logo_RGB_FINAL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Title Text</a:t>
            </a:r>
          </a:p>
        </p:txBody>
      </p:sp>
      <p:sp>
        <p:nvSpPr>
          <p:cNvPr id="140" name="Body Level One…"/>
          <p:cNvSpPr txBox="1">
            <a:spLocks noGrp="1"/>
          </p:cNvSpPr>
          <p:nvPr>
            <p:ph type="body" idx="1"/>
          </p:nvPr>
        </p:nvSpPr>
        <p:spPr>
          <a:xfrm>
            <a:off x="914400" y="2046287"/>
            <a:ext cx="7327900" cy="3716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35172" y="6217872"/>
            <a:ext cx="273656" cy="264256"/>
          </a:xfrm>
          <a:prstGeom prst="rect">
            <a:avLst/>
          </a:prstGeom>
        </p:spPr>
        <p:txBody>
          <a:bodyPr/>
          <a:lstStyle>
            <a:lvl1pPr algn="ct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"/>
          <p:cNvGrpSpPr/>
          <p:nvPr/>
        </p:nvGrpSpPr>
        <p:grpSpPr>
          <a:xfrm>
            <a:off x="1587" y="6594474"/>
            <a:ext cx="9166225" cy="246064"/>
            <a:chOff x="0" y="0"/>
            <a:chExt cx="9166224" cy="246062"/>
          </a:xfrm>
        </p:grpSpPr>
        <p:sp>
          <p:nvSpPr>
            <p:cNvPr id="2" name="Rectangle"/>
            <p:cNvSpPr/>
            <p:nvPr/>
          </p:nvSpPr>
          <p:spPr>
            <a:xfrm rot="16200000">
              <a:off x="989012" y="-989012"/>
              <a:ext cx="242888" cy="2220912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3" name="Rectangle"/>
            <p:cNvSpPr/>
            <p:nvPr/>
          </p:nvSpPr>
          <p:spPr>
            <a:xfrm rot="16200000">
              <a:off x="4441825" y="-2187575"/>
              <a:ext cx="242888" cy="4618037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4" name="Rectangle"/>
            <p:cNvSpPr/>
            <p:nvPr/>
          </p:nvSpPr>
          <p:spPr>
            <a:xfrm rot="16200000">
              <a:off x="7911305" y="-1008856"/>
              <a:ext cx="242888" cy="226695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6" name="BAC15016-logo_RGB_FINAL.eps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12000" y="5762625"/>
            <a:ext cx="1827213" cy="849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TitlePageHero.jp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588"/>
            <a:ext cx="9228138" cy="6921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"/>
          <p:cNvGrpSpPr/>
          <p:nvPr/>
        </p:nvGrpSpPr>
        <p:grpSpPr>
          <a:xfrm>
            <a:off x="34925" y="-1"/>
            <a:ext cx="590550" cy="6908801"/>
            <a:chOff x="0" y="0"/>
            <a:chExt cx="590550" cy="6908800"/>
          </a:xfrm>
        </p:grpSpPr>
        <p:sp>
          <p:nvSpPr>
            <p:cNvPr id="8" name="Rectangle"/>
            <p:cNvSpPr/>
            <p:nvPr/>
          </p:nvSpPr>
          <p:spPr>
            <a:xfrm>
              <a:off x="0" y="-1"/>
              <a:ext cx="590550" cy="1663701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Rectangle"/>
            <p:cNvSpPr/>
            <p:nvPr/>
          </p:nvSpPr>
          <p:spPr>
            <a:xfrm>
              <a:off x="0" y="1695450"/>
              <a:ext cx="590550" cy="3448051"/>
            </a:xfrm>
            <a:prstGeom prst="rect">
              <a:avLst/>
            </a:pr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Rectangle"/>
            <p:cNvSpPr/>
            <p:nvPr/>
          </p:nvSpPr>
          <p:spPr>
            <a:xfrm>
              <a:off x="0" y="5180012"/>
              <a:ext cx="590550" cy="1728788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  <p:sp>
        <p:nvSpPr>
          <p:cNvPr id="12" name="©Bradley Arant Boult Cummings LLP"/>
          <p:cNvSpPr txBox="1"/>
          <p:nvPr/>
        </p:nvSpPr>
        <p:spPr>
          <a:xfrm>
            <a:off x="590550" y="6448425"/>
            <a:ext cx="8553450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200" baseline="30000"/>
            </a:pPr>
            <a:r>
              <a:t>©</a:t>
            </a:r>
            <a:r>
              <a:rPr baseline="0"/>
              <a:t>Bradley Arant Boult Cummings LLP          </a:t>
            </a:r>
          </a:p>
        </p:txBody>
      </p:sp>
      <p:pic>
        <p:nvPicPr>
          <p:cNvPr id="13" name="BAC15016-logo_RGB_FINAL.eps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81700" y="225425"/>
            <a:ext cx="2946400" cy="136842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1" i="0" u="none" strike="noStrike" cap="none" spc="0" baseline="0">
          <a:solidFill>
            <a:schemeClr val="accent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71525" marR="0" indent="-314325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93800" marR="0" indent="-2794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•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651000" marR="0" indent="-2794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–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08200" marR="0" indent="-2794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Tx/>
        <a:buChar char="»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65400" marR="0" indent="-2794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022600" marR="0" indent="-2794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79800" marR="0" indent="-2794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37000" marR="0" indent="-279400" algn="l" defTabSz="457200" rtl="0" latinLnBrk="0">
        <a:lnSpc>
          <a:spcPct val="100000"/>
        </a:lnSpc>
        <a:spcBef>
          <a:spcPts val="500"/>
        </a:spcBef>
        <a:spcAft>
          <a:spcPts val="0"/>
        </a:spcAft>
        <a:buClr>
          <a:schemeClr val="accent1"/>
        </a:buClr>
        <a:buSzPct val="100000"/>
        <a:buFont typeface="Wingdings"/>
        <a:buChar char=""/>
        <a:tabLst/>
        <a:defRPr sz="22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hmooty@bradley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Cyber Security in Alabama:…"/>
          <p:cNvSpPr txBox="1">
            <a:spLocks noGrp="1"/>
          </p:cNvSpPr>
          <p:nvPr>
            <p:ph type="body" sz="half" idx="4294967295"/>
          </p:nvPr>
        </p:nvSpPr>
        <p:spPr>
          <a:xfrm>
            <a:off x="965200" y="1995487"/>
            <a:ext cx="8297863" cy="2165351"/>
          </a:xfrm>
          <a:prstGeom prst="rect">
            <a:avLst/>
          </a:prstGeom>
        </p:spPr>
        <p:txBody>
          <a:bodyPr lIns="0" tIns="0" rIns="0" bIns="0" anchor="ctr">
            <a:normAutofit/>
          </a:bodyPr>
          <a:lstStyle/>
          <a:p>
            <a:pPr marL="0" indent="0">
              <a:lnSpc>
                <a:spcPts val="4800"/>
              </a:lnSpc>
              <a:spcBef>
                <a:spcPts val="0"/>
              </a:spcBef>
              <a:buSzTx/>
              <a:buFont typeface="Wingdings"/>
              <a:buNone/>
              <a:defRPr sz="3600" b="1"/>
            </a:pPr>
            <a:r>
              <a:t>Cyber Security in Alabama: </a:t>
            </a:r>
          </a:p>
          <a:p>
            <a:pPr marL="0" indent="0">
              <a:lnSpc>
                <a:spcPts val="4800"/>
              </a:lnSpc>
              <a:spcBef>
                <a:spcPts val="0"/>
              </a:spcBef>
              <a:buSzTx/>
              <a:buFont typeface="Wingdings"/>
              <a:buNone/>
              <a:defRPr sz="3600" b="1"/>
            </a:pPr>
            <a:r>
              <a:t>How to Protect Your Clients</a:t>
            </a:r>
          </a:p>
        </p:txBody>
      </p:sp>
      <p:sp>
        <p:nvSpPr>
          <p:cNvPr id="193" name="December 3, 2019"/>
          <p:cNvSpPr txBox="1"/>
          <p:nvPr/>
        </p:nvSpPr>
        <p:spPr>
          <a:xfrm>
            <a:off x="965200" y="4525962"/>
            <a:ext cx="5410200" cy="2837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342900" indent="-342900">
              <a:spcBef>
                <a:spcPts val="400"/>
              </a:spcBef>
              <a:defRPr sz="2000"/>
            </a:lvl1pPr>
          </a:lstStyle>
          <a:p>
            <a:r>
              <a:rPr dirty="0"/>
              <a:t>December</a:t>
            </a:r>
            <a:r>
              <a:rPr lang="en-US" dirty="0"/>
              <a:t> 6</a:t>
            </a:r>
            <a:r>
              <a:rPr dirty="0"/>
              <a:t>, 2019</a:t>
            </a:r>
          </a:p>
        </p:txBody>
      </p:sp>
      <p:sp>
        <p:nvSpPr>
          <p:cNvPr id="194" name="Presented by:   Hal Mooty"/>
          <p:cNvSpPr txBox="1"/>
          <p:nvPr/>
        </p:nvSpPr>
        <p:spPr>
          <a:xfrm>
            <a:off x="965199" y="5094287"/>
            <a:ext cx="4908552" cy="504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pPr marL="342900" indent="-342900">
              <a:lnSpc>
                <a:spcPct val="80000"/>
              </a:lnSpc>
              <a:spcBef>
                <a:spcPts val="300"/>
              </a:spcBef>
              <a:defRPr sz="1400" i="1"/>
            </a:pPr>
            <a:r>
              <a:rPr sz="1800"/>
              <a:t>Presented by:   </a:t>
            </a:r>
            <a:r>
              <a:rPr sz="1700" b="1"/>
              <a:t>Hal Mooty 		</a:t>
            </a:r>
          </a:p>
          <a:p>
            <a:pPr marL="342900" indent="-342900">
              <a:lnSpc>
                <a:spcPct val="80000"/>
              </a:lnSpc>
              <a:spcBef>
                <a:spcPts val="300"/>
              </a:spcBef>
              <a:defRPr sz="1400" i="1"/>
            </a:pPr>
            <a:r>
              <a:rPr sz="1700" b="1"/>
              <a:t>			      	 </a:t>
            </a:r>
            <a:r>
              <a:t>	</a:t>
            </a:r>
            <a:r>
              <a:rPr sz="600"/>
              <a:t>	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Best Practices for Protecting Your Business AFTER a Data Breach?"/>
          <p:cNvSpPr txBox="1">
            <a:spLocks noGrp="1"/>
          </p:cNvSpPr>
          <p:nvPr>
            <p:ph type="title"/>
          </p:nvPr>
        </p:nvSpPr>
        <p:spPr>
          <a:xfrm>
            <a:off x="908050" y="2922406"/>
            <a:ext cx="7327900" cy="1013188"/>
          </a:xfrm>
          <a:prstGeom prst="rect">
            <a:avLst/>
          </a:prstGeom>
        </p:spPr>
        <p:txBody>
          <a:bodyPr/>
          <a:lstStyle/>
          <a:p>
            <a:pPr algn="ctr" defTabSz="265175">
              <a:defRPr sz="3248"/>
            </a:pPr>
            <a:r>
              <a:t>Best Practices for Protecting Your Business </a:t>
            </a:r>
            <a:r>
              <a:rPr i="1" u="sng"/>
              <a:t>AFTER</a:t>
            </a:r>
            <a:r>
              <a:t> a Data Breach?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QUESTIONS?"/>
          <p:cNvSpPr txBox="1">
            <a:spLocks noGrp="1"/>
          </p:cNvSpPr>
          <p:nvPr>
            <p:ph type="title"/>
          </p:nvPr>
        </p:nvSpPr>
        <p:spPr>
          <a:xfrm>
            <a:off x="3291267" y="2571123"/>
            <a:ext cx="2561466" cy="609694"/>
          </a:xfrm>
          <a:prstGeom prst="rect">
            <a:avLst/>
          </a:prstGeom>
        </p:spPr>
        <p:txBody>
          <a:bodyPr/>
          <a:lstStyle/>
          <a:p>
            <a:r>
              <a:t>QUESTIONS?</a:t>
            </a:r>
          </a:p>
        </p:txBody>
      </p:sp>
      <p:sp>
        <p:nvSpPr>
          <p:cNvPr id="220" name="hmooty@bradley.com…"/>
          <p:cNvSpPr txBox="1"/>
          <p:nvPr/>
        </p:nvSpPr>
        <p:spPr>
          <a:xfrm>
            <a:off x="3061925" y="3894610"/>
            <a:ext cx="3020150" cy="910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pPr>
              <a:defRPr sz="2200" b="1"/>
            </a:pPr>
            <a:r>
              <a:rPr u="sng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hlinkClick r:id="rId2"/>
              </a:rPr>
              <a:t>hmooty@bradley.com</a:t>
            </a:r>
          </a:p>
          <a:p>
            <a:pPr>
              <a:defRPr sz="2200" b="1"/>
            </a:pPr>
            <a:r>
              <a:t>Direct: 256-517-5119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ansomware Attack at…"/>
          <p:cNvSpPr txBox="1"/>
          <p:nvPr/>
        </p:nvSpPr>
        <p:spPr>
          <a:xfrm>
            <a:off x="1316528" y="2707035"/>
            <a:ext cx="6510944" cy="144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4600" b="1">
                <a:solidFill>
                  <a:schemeClr val="accent1"/>
                </a:solidFill>
              </a:defRPr>
            </a:pPr>
            <a:r>
              <a:t>Ransomware Attack at </a:t>
            </a:r>
          </a:p>
          <a:p>
            <a:pPr algn="ctr">
              <a:defRPr sz="4600" b="1">
                <a:solidFill>
                  <a:schemeClr val="accent1"/>
                </a:solidFill>
              </a:defRPr>
            </a:pPr>
            <a:r>
              <a:t>DCH Health System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04" y="491108"/>
            <a:ext cx="8546592" cy="52951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tates begin legislating data protection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632511"/>
          </a:xfrm>
          <a:prstGeom prst="rect">
            <a:avLst/>
          </a:prstGeom>
        </p:spPr>
        <p:txBody>
          <a:bodyPr/>
          <a:lstStyle/>
          <a:p>
            <a:r>
              <a:t>States begin legislating data protection</a:t>
            </a:r>
          </a:p>
        </p:txBody>
      </p:sp>
      <p:sp>
        <p:nvSpPr>
          <p:cNvPr id="201" name="Threat to businesses and consumers has increased.…"/>
          <p:cNvSpPr txBox="1">
            <a:spLocks noGrp="1"/>
          </p:cNvSpPr>
          <p:nvPr>
            <p:ph type="body" idx="1"/>
          </p:nvPr>
        </p:nvSpPr>
        <p:spPr>
          <a:xfrm>
            <a:off x="908050" y="1224305"/>
            <a:ext cx="7327900" cy="4409390"/>
          </a:xfrm>
          <a:prstGeom prst="rect">
            <a:avLst/>
          </a:prstGeom>
        </p:spPr>
        <p:txBody>
          <a:bodyPr/>
          <a:lstStyle/>
          <a:p>
            <a:pPr marL="220578" indent="-220578" algn="just">
              <a:buClrTx/>
              <a:buChar char="•"/>
            </a:pPr>
            <a:r>
              <a:t>Threat to businesses and consumers has increased.  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No federal preemption over regulating data protection. 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All 50 states have now passed cyber security legislation.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Alabama’s new law from 2018 includes one of the more stringent reporting requirements in the country.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Businesses operating in multiple states must be aware of each state’s reporting requirements.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Alabama Data Breach Notification Act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632511"/>
          </a:xfrm>
          <a:prstGeom prst="rect">
            <a:avLst/>
          </a:prstGeom>
        </p:spPr>
        <p:txBody>
          <a:bodyPr/>
          <a:lstStyle/>
          <a:p>
            <a:r>
              <a:t>Alabama Data Breach Notification Act</a:t>
            </a:r>
          </a:p>
        </p:txBody>
      </p:sp>
      <p:sp>
        <p:nvSpPr>
          <p:cNvPr id="204" name="New state law took effect on June 1, 2018.…"/>
          <p:cNvSpPr txBox="1">
            <a:spLocks noGrp="1"/>
          </p:cNvSpPr>
          <p:nvPr>
            <p:ph type="body" idx="1"/>
          </p:nvPr>
        </p:nvSpPr>
        <p:spPr>
          <a:xfrm>
            <a:off x="908050" y="1416222"/>
            <a:ext cx="7327900" cy="4025556"/>
          </a:xfrm>
          <a:prstGeom prst="rect">
            <a:avLst/>
          </a:prstGeom>
        </p:spPr>
        <p:txBody>
          <a:bodyPr/>
          <a:lstStyle/>
          <a:p>
            <a:pPr marL="220578" indent="-220578" algn="just">
              <a:buClrTx/>
              <a:buChar char="•"/>
            </a:pPr>
            <a:r>
              <a:t>New state law took effect on June 1, 2018.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“Covered Entity”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“Sensitive Personally Identifying Information”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What must covered entities do before a data breach?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Reporting requirements after a data breach has occurred.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1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Enforcement Mechanisms in Alabama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632511"/>
          </a:xfrm>
          <a:prstGeom prst="rect">
            <a:avLst/>
          </a:prstGeom>
        </p:spPr>
        <p:txBody>
          <a:bodyPr/>
          <a:lstStyle/>
          <a:p>
            <a:r>
              <a:t>Enforcement Mechanisms in Alabama</a:t>
            </a:r>
          </a:p>
        </p:txBody>
      </p:sp>
      <p:sp>
        <p:nvSpPr>
          <p:cNvPr id="207" name="Courts have not yet interpreted the new law.…"/>
          <p:cNvSpPr txBox="1">
            <a:spLocks noGrp="1"/>
          </p:cNvSpPr>
          <p:nvPr>
            <p:ph type="body" idx="1"/>
          </p:nvPr>
        </p:nvSpPr>
        <p:spPr>
          <a:xfrm>
            <a:off x="908050" y="1578374"/>
            <a:ext cx="7327900" cy="3701252"/>
          </a:xfrm>
          <a:prstGeom prst="rect">
            <a:avLst/>
          </a:prstGeom>
        </p:spPr>
        <p:txBody>
          <a:bodyPr/>
          <a:lstStyle/>
          <a:p>
            <a:pPr marL="220578" indent="-220578" algn="just">
              <a:buClrTx/>
              <a:buChar char="•"/>
            </a:pPr>
            <a:r>
              <a:t>Courts have not yet interpreted the new law.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Statutory civil penalties and fines.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Criminal liability.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No private right of action.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“Reasonableness” standard in practice.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2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Exemptions to Alabama’s Requirements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632511"/>
          </a:xfrm>
          <a:prstGeom prst="rect">
            <a:avLst/>
          </a:prstGeom>
        </p:spPr>
        <p:txBody>
          <a:bodyPr/>
          <a:lstStyle/>
          <a:p>
            <a:r>
              <a:t>Exemptions to Alabama’s Requirements </a:t>
            </a:r>
          </a:p>
        </p:txBody>
      </p:sp>
      <p:sp>
        <p:nvSpPr>
          <p:cNvPr id="210" name="Must the covered entity comply with another state’s data breach law?…"/>
          <p:cNvSpPr txBox="1">
            <a:spLocks noGrp="1"/>
          </p:cNvSpPr>
          <p:nvPr>
            <p:ph type="body" idx="1"/>
          </p:nvPr>
        </p:nvSpPr>
        <p:spPr>
          <a:xfrm>
            <a:off x="920749" y="1664289"/>
            <a:ext cx="7327901" cy="3529422"/>
          </a:xfrm>
          <a:prstGeom prst="rect">
            <a:avLst/>
          </a:prstGeom>
        </p:spPr>
        <p:txBody>
          <a:bodyPr/>
          <a:lstStyle/>
          <a:p>
            <a:pPr marL="220578" indent="-220578" algn="just">
              <a:buClrTx/>
              <a:buChar char="•"/>
            </a:pPr>
            <a:r>
              <a:t>Must the covered entity comply with another state’s data breach law?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Other federal laws and regulations.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Other international laws.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Even if a business is exempt, still may be required to report the data breach at the state level.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One Size Does Not Fit All"/>
          <p:cNvSpPr txBox="1">
            <a:spLocks noGrp="1"/>
          </p:cNvSpPr>
          <p:nvPr>
            <p:ph type="title"/>
          </p:nvPr>
        </p:nvSpPr>
        <p:spPr>
          <a:xfrm>
            <a:off x="914400" y="720725"/>
            <a:ext cx="7327900" cy="632511"/>
          </a:xfrm>
          <a:prstGeom prst="rect">
            <a:avLst/>
          </a:prstGeom>
        </p:spPr>
        <p:txBody>
          <a:bodyPr/>
          <a:lstStyle/>
          <a:p>
            <a:r>
              <a:t>One Size Does Not Fit All</a:t>
            </a:r>
          </a:p>
        </p:txBody>
      </p:sp>
      <p:sp>
        <p:nvSpPr>
          <p:cNvPr id="213" name="Alabama’s law does not mandate certain precautions that every covered entity must take.…"/>
          <p:cNvSpPr txBox="1">
            <a:spLocks noGrp="1"/>
          </p:cNvSpPr>
          <p:nvPr>
            <p:ph type="body" idx="1"/>
          </p:nvPr>
        </p:nvSpPr>
        <p:spPr>
          <a:xfrm>
            <a:off x="908050" y="1479661"/>
            <a:ext cx="7327900" cy="3898678"/>
          </a:xfrm>
          <a:prstGeom prst="rect">
            <a:avLst/>
          </a:prstGeom>
        </p:spPr>
        <p:txBody>
          <a:bodyPr/>
          <a:lstStyle/>
          <a:p>
            <a:pPr marL="220578" indent="-220578" algn="just">
              <a:buClrTx/>
              <a:buChar char="•"/>
            </a:pPr>
            <a:r>
              <a:t>Alabama’s law does not mandate certain precautions that every covered entity must take.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The sensitivity and scope of the underlying data will dictate the level of protection required.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No such thing as perfect cyber security.</a:t>
            </a:r>
          </a:p>
          <a:p>
            <a:pPr marL="220578" indent="-220578" algn="just">
              <a:buClrTx/>
              <a:buChar char="•"/>
            </a:pPr>
            <a:endParaRPr/>
          </a:p>
          <a:p>
            <a:pPr marL="220578" indent="-220578" algn="just">
              <a:buClrTx/>
              <a:buChar char="•"/>
            </a:pPr>
            <a:r>
              <a:t>Standardization and uniformity of precautions will increase over time.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trategies for Protecting Your Business BEFORE a Data Breach?"/>
          <p:cNvSpPr txBox="1">
            <a:spLocks noGrp="1"/>
          </p:cNvSpPr>
          <p:nvPr>
            <p:ph type="title"/>
          </p:nvPr>
        </p:nvSpPr>
        <p:spPr>
          <a:xfrm>
            <a:off x="908050" y="2922406"/>
            <a:ext cx="7327900" cy="1013188"/>
          </a:xfrm>
          <a:prstGeom prst="rect">
            <a:avLst/>
          </a:prstGeom>
        </p:spPr>
        <p:txBody>
          <a:bodyPr/>
          <a:lstStyle/>
          <a:p>
            <a:pPr algn="ctr" defTabSz="265175">
              <a:defRPr sz="3248"/>
            </a:pPr>
            <a:r>
              <a:t>Strategies for Protecting Your Business </a:t>
            </a:r>
            <a:r>
              <a:rPr i="1" u="sng"/>
              <a:t>BEFORE</a:t>
            </a:r>
            <a:r>
              <a:t> a Data Breach?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Bradley Theme">
  <a:themeElements>
    <a:clrScheme name="Bradley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B333B"/>
      </a:accent1>
      <a:accent2>
        <a:srgbClr val="008C9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radley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radley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radley Theme">
  <a:themeElements>
    <a:clrScheme name="Bradley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B333B"/>
      </a:accent1>
      <a:accent2>
        <a:srgbClr val="008C95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radley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radley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295</Words>
  <Application>Microsoft Office PowerPoint</Application>
  <PresentationFormat>On-screen Show (4:3)</PresentationFormat>
  <Paragraphs>58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Bradley Theme</vt:lpstr>
      <vt:lpstr>PowerPoint Presentation</vt:lpstr>
      <vt:lpstr>PowerPoint Presentation</vt:lpstr>
      <vt:lpstr>PowerPoint Presentation</vt:lpstr>
      <vt:lpstr>States begin legislating data protection</vt:lpstr>
      <vt:lpstr>Alabama Data Breach Notification Act</vt:lpstr>
      <vt:lpstr>Enforcement Mechanisms in Alabama</vt:lpstr>
      <vt:lpstr>Exemptions to Alabama’s Requirements </vt:lpstr>
      <vt:lpstr>One Size Does Not Fit All</vt:lpstr>
      <vt:lpstr>Strategies for Protecting Your Business BEFORE a Data Breach? </vt:lpstr>
      <vt:lpstr>Best Practices for Protecting Your Business AFTER a Data Breach? 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Cathy</dc:creator>
  <cp:lastModifiedBy>Kathy</cp:lastModifiedBy>
  <cp:revision>1</cp:revision>
  <dcterms:modified xsi:type="dcterms:W3CDTF">2019-12-12T13:35:24Z</dcterms:modified>
</cp:coreProperties>
</file>